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drawings/drawing1.xml" ContentType="application/vnd.openxmlformats-officedocument.drawingml.chartshapes+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2.xml" ContentType="application/vnd.openxmlformats-officedocument.drawingml.chart+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charts/chart3.xml" ContentType="application/vnd.openxmlformats-officedocument.drawingml.chart+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7" r:id="rId4"/>
  </p:sldMasterIdLst>
  <p:notesMasterIdLst>
    <p:notesMasterId r:id="rId17"/>
  </p:notesMasterIdLst>
  <p:handoutMasterIdLst>
    <p:handoutMasterId r:id="rId18"/>
  </p:handoutMasterIdLst>
  <p:sldIdLst>
    <p:sldId id="1524" r:id="rId5"/>
    <p:sldId id="1622" r:id="rId6"/>
    <p:sldId id="1609" r:id="rId7"/>
    <p:sldId id="1613" r:id="rId8"/>
    <p:sldId id="1615" r:id="rId9"/>
    <p:sldId id="1614" r:id="rId10"/>
    <p:sldId id="1617" r:id="rId11"/>
    <p:sldId id="1621" r:id="rId12"/>
    <p:sldId id="1616" r:id="rId13"/>
    <p:sldId id="1558" r:id="rId14"/>
    <p:sldId id="1618" r:id="rId15"/>
    <p:sldId id="1619" r:id="rId16"/>
  </p:sldIdLst>
  <p:sldSz cx="9144000" cy="6858000" type="screen4x3"/>
  <p:notesSz cx="7010400" cy="9296400"/>
  <p:custDataLst>
    <p:tags r:id="rId19"/>
  </p:custDataLst>
  <p:defaultTextStyle>
    <a:defPPr>
      <a:defRPr lang="en-US"/>
    </a:defPPr>
    <a:lvl1pPr algn="l" rtl="0" fontAlgn="base">
      <a:spcBef>
        <a:spcPct val="0"/>
      </a:spcBef>
      <a:spcAft>
        <a:spcPct val="0"/>
      </a:spcAft>
      <a:defRPr sz="1100" b="1"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sz="1100" b="1"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sz="1100" b="1"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sz="1100" b="1"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sz="1100" b="1"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1100" b="1"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1100" b="1"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1100" b="1"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1100" b="1"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D06800"/>
    <a:srgbClr val="FF6600"/>
    <a:srgbClr val="FF0000"/>
    <a:srgbClr val="A6A6A6"/>
    <a:srgbClr val="29009C"/>
    <a:srgbClr val="FF7C80"/>
    <a:srgbClr val="FFFF99"/>
    <a:srgbClr val="CCFF99"/>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03" autoAdjust="0"/>
    <p:restoredTop sz="89860" autoAdjust="0"/>
  </p:normalViewPr>
  <p:slideViewPr>
    <p:cSldViewPr snapToGrid="0" snapToObjects="1">
      <p:cViewPr>
        <p:scale>
          <a:sx n="100" d="100"/>
          <a:sy n="100" d="100"/>
        </p:scale>
        <p:origin x="-96" y="-162"/>
      </p:cViewPr>
      <p:guideLst>
        <p:guide orient="horz"/>
        <p:guide orient="horz" pos="672"/>
        <p:guide orient="horz" pos="2880"/>
        <p:guide pos="2880"/>
        <p:guide pos="5964"/>
        <p:guide pos="1728"/>
      </p:guideLst>
    </p:cSldViewPr>
  </p:slideViewPr>
  <p:outlineViewPr>
    <p:cViewPr>
      <p:scale>
        <a:sx n="33" d="100"/>
        <a:sy n="33" d="100"/>
      </p:scale>
      <p:origin x="0" y="3300"/>
    </p:cViewPr>
  </p:outlineViewPr>
  <p:notesTextViewPr>
    <p:cViewPr>
      <p:scale>
        <a:sx n="100" d="100"/>
        <a:sy n="100" d="100"/>
      </p:scale>
      <p:origin x="0" y="0"/>
    </p:cViewPr>
  </p:notesTextViewPr>
  <p:sorterViewPr>
    <p:cViewPr>
      <p:scale>
        <a:sx n="100" d="100"/>
        <a:sy n="100" d="100"/>
      </p:scale>
      <p:origin x="0" y="4476"/>
    </p:cViewPr>
  </p:sorterViewPr>
  <p:notesViewPr>
    <p:cSldViewPr snapToGrid="0" snapToObjects="1">
      <p:cViewPr>
        <p:scale>
          <a:sx n="66" d="100"/>
          <a:sy n="66" d="100"/>
        </p:scale>
        <p:origin x="-2310" y="-58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C5SE\Desktop\RA%20Comments%20Storage%20Proposal%20Workpaper%20011615.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ECI2\Documents\Resource%20Adequacy\NQC%20proposal,%20data.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JCG8\Documents\Energy%20Storage\NetLoads2020_RDW_PSP_OperationsRev.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Average Gross and Net Load
Winter 2020 Forecast (Jan-May, Oct-Dec)</a:t>
            </a:r>
          </a:p>
        </c:rich>
      </c:tx>
      <c:layout>
        <c:manualLayout>
          <c:xMode val="edge"/>
          <c:yMode val="edge"/>
          <c:x val="4.949312528594476E-2"/>
          <c:y val="1.5795721929789466E-2"/>
        </c:manualLayout>
      </c:layout>
      <c:overlay val="0"/>
    </c:title>
    <c:autoTitleDeleted val="0"/>
    <c:plotArea>
      <c:layout>
        <c:manualLayout>
          <c:layoutTarget val="inner"/>
          <c:xMode val="edge"/>
          <c:yMode val="edge"/>
          <c:x val="0.12537497033054354"/>
          <c:y val="0.16164288774817889"/>
          <c:w val="0.58613223805739878"/>
          <c:h val="0.7219644073878374"/>
        </c:manualLayout>
      </c:layout>
      <c:areaChart>
        <c:grouping val="stacked"/>
        <c:varyColors val="0"/>
        <c:ser>
          <c:idx val="0"/>
          <c:order val="0"/>
          <c:tx>
            <c:strRef>
              <c:f>Plots!$K$32</c:f>
              <c:strCache>
                <c:ptCount val="1"/>
                <c:pt idx="0">
                  <c:v>Net load</c:v>
                </c:pt>
              </c:strCache>
            </c:strRef>
          </c:tx>
          <c:spPr>
            <a:solidFill>
              <a:schemeClr val="bg2">
                <a:lumMod val="20000"/>
                <a:lumOff val="80000"/>
              </a:schemeClr>
            </a:solidFill>
            <a:ln w="50800">
              <a:noFill/>
            </a:ln>
          </c:spPr>
          <c:val>
            <c:numRef>
              <c:f>Plots!$K$33:$K$56</c:f>
              <c:numCache>
                <c:formatCode>_(* #,##0_);_(* \(#,##0\);_(* "-"??_);_(@_)</c:formatCode>
                <c:ptCount val="24"/>
                <c:pt idx="0">
                  <c:v>18954.316999053503</c:v>
                </c:pt>
                <c:pt idx="1">
                  <c:v>18058.88702513124</c:v>
                </c:pt>
                <c:pt idx="2">
                  <c:v>17517.224861800623</c:v>
                </c:pt>
                <c:pt idx="3">
                  <c:v>17327.219104256164</c:v>
                </c:pt>
                <c:pt idx="4">
                  <c:v>17715.882428651516</c:v>
                </c:pt>
                <c:pt idx="5">
                  <c:v>18912.891456093384</c:v>
                </c:pt>
                <c:pt idx="6">
                  <c:v>20081.266331479284</c:v>
                </c:pt>
                <c:pt idx="7">
                  <c:v>19292.961765108907</c:v>
                </c:pt>
                <c:pt idx="8">
                  <c:v>16778.310780740376</c:v>
                </c:pt>
                <c:pt idx="9">
                  <c:v>15370.597195643828</c:v>
                </c:pt>
                <c:pt idx="10">
                  <c:v>14964.125623874173</c:v>
                </c:pt>
                <c:pt idx="11">
                  <c:v>14696.486680900462</c:v>
                </c:pt>
                <c:pt idx="12">
                  <c:v>14616.650549858778</c:v>
                </c:pt>
                <c:pt idx="13">
                  <c:v>15129.531061186266</c:v>
                </c:pt>
                <c:pt idx="14">
                  <c:v>16048.405247928775</c:v>
                </c:pt>
                <c:pt idx="15">
                  <c:v>18117.948330080802</c:v>
                </c:pt>
                <c:pt idx="16">
                  <c:v>22211.328163654667</c:v>
                </c:pt>
                <c:pt idx="17">
                  <c:v>26130.021836954587</c:v>
                </c:pt>
                <c:pt idx="18">
                  <c:v>27515.131698693538</c:v>
                </c:pt>
                <c:pt idx="19">
                  <c:v>27508.886031349575</c:v>
                </c:pt>
                <c:pt idx="20">
                  <c:v>26958.503392357765</c:v>
                </c:pt>
                <c:pt idx="21">
                  <c:v>25186.318773995932</c:v>
                </c:pt>
                <c:pt idx="22">
                  <c:v>22831.273546634289</c:v>
                </c:pt>
                <c:pt idx="23">
                  <c:v>20396.209023849911</c:v>
                </c:pt>
              </c:numCache>
            </c:numRef>
          </c:val>
        </c:ser>
        <c:ser>
          <c:idx val="4"/>
          <c:order val="1"/>
          <c:tx>
            <c:strRef>
              <c:f>Plots!$L$32</c:f>
              <c:strCache>
                <c:ptCount val="1"/>
                <c:pt idx="0">
                  <c:v>Solar</c:v>
                </c:pt>
              </c:strCache>
            </c:strRef>
          </c:tx>
          <c:spPr>
            <a:solidFill>
              <a:srgbClr val="FFFF00"/>
            </a:solidFill>
          </c:spPr>
          <c:val>
            <c:numRef>
              <c:f>Plots!$L$33:$L$56</c:f>
              <c:numCache>
                <c:formatCode>_(* #,##0_);_(* \(#,##0\);_(* "-"??_);_(@_)</c:formatCode>
                <c:ptCount val="24"/>
                <c:pt idx="0">
                  <c:v>0</c:v>
                </c:pt>
                <c:pt idx="1">
                  <c:v>0</c:v>
                </c:pt>
                <c:pt idx="2">
                  <c:v>0</c:v>
                </c:pt>
                <c:pt idx="3">
                  <c:v>0</c:v>
                </c:pt>
                <c:pt idx="4">
                  <c:v>0</c:v>
                </c:pt>
                <c:pt idx="5">
                  <c:v>53.266897623361253</c:v>
                </c:pt>
                <c:pt idx="6">
                  <c:v>704.27239006770594</c:v>
                </c:pt>
                <c:pt idx="7">
                  <c:v>3356.2105418410601</c:v>
                </c:pt>
                <c:pt idx="8">
                  <c:v>7275.2359615056284</c:v>
                </c:pt>
                <c:pt idx="9">
                  <c:v>9756.2895387998669</c:v>
                </c:pt>
                <c:pt idx="10">
                  <c:v>10896.397138771883</c:v>
                </c:pt>
                <c:pt idx="11">
                  <c:v>11370.505463291509</c:v>
                </c:pt>
                <c:pt idx="12">
                  <c:v>11308.247833270278</c:v>
                </c:pt>
                <c:pt idx="13">
                  <c:v>10716.736833581763</c:v>
                </c:pt>
                <c:pt idx="14">
                  <c:v>9514.9324500803341</c:v>
                </c:pt>
                <c:pt idx="15">
                  <c:v>7116.0092433407854</c:v>
                </c:pt>
                <c:pt idx="16">
                  <c:v>3255.5617808211996</c:v>
                </c:pt>
                <c:pt idx="17">
                  <c:v>683.07105066768565</c:v>
                </c:pt>
                <c:pt idx="18">
                  <c:v>11.068383614526148</c:v>
                </c:pt>
                <c:pt idx="19">
                  <c:v>1.7792952921942711E-5</c:v>
                </c:pt>
                <c:pt idx="20">
                  <c:v>0</c:v>
                </c:pt>
                <c:pt idx="21">
                  <c:v>0</c:v>
                </c:pt>
                <c:pt idx="22">
                  <c:v>0</c:v>
                </c:pt>
                <c:pt idx="23">
                  <c:v>0</c:v>
                </c:pt>
              </c:numCache>
            </c:numRef>
          </c:val>
        </c:ser>
        <c:ser>
          <c:idx val="5"/>
          <c:order val="2"/>
          <c:tx>
            <c:strRef>
              <c:f>Plots!$M$32</c:f>
              <c:strCache>
                <c:ptCount val="1"/>
                <c:pt idx="0">
                  <c:v>Wind</c:v>
                </c:pt>
              </c:strCache>
            </c:strRef>
          </c:tx>
          <c:spPr>
            <a:solidFill>
              <a:srgbClr val="92D050"/>
            </a:solidFill>
          </c:spPr>
          <c:val>
            <c:numRef>
              <c:f>Plots!$M$33:$M$56</c:f>
              <c:numCache>
                <c:formatCode>_(* #,##0_);_(* \(#,##0\);_(* "-"??_);_(@_)</c:formatCode>
                <c:ptCount val="24"/>
                <c:pt idx="0">
                  <c:v>2740.8469892560879</c:v>
                </c:pt>
                <c:pt idx="1">
                  <c:v>2728.622072988765</c:v>
                </c:pt>
                <c:pt idx="2">
                  <c:v>2734.6389197411868</c:v>
                </c:pt>
                <c:pt idx="3">
                  <c:v>2730.3662540291853</c:v>
                </c:pt>
                <c:pt idx="4">
                  <c:v>2713.0915743698902</c:v>
                </c:pt>
                <c:pt idx="5">
                  <c:v>2693.3710855595923</c:v>
                </c:pt>
                <c:pt idx="6">
                  <c:v>2645.3792141922254</c:v>
                </c:pt>
                <c:pt idx="7">
                  <c:v>2569.8379269836182</c:v>
                </c:pt>
                <c:pt idx="8">
                  <c:v>2518.5661496814723</c:v>
                </c:pt>
                <c:pt idx="9">
                  <c:v>2532.9399847777413</c:v>
                </c:pt>
                <c:pt idx="10">
                  <c:v>2571.6622303033232</c:v>
                </c:pt>
                <c:pt idx="11">
                  <c:v>2645.5609613823376</c:v>
                </c:pt>
                <c:pt idx="12">
                  <c:v>2701.5058938213115</c:v>
                </c:pt>
                <c:pt idx="13">
                  <c:v>2771.6902318108364</c:v>
                </c:pt>
                <c:pt idx="14">
                  <c:v>2826.7461826880681</c:v>
                </c:pt>
                <c:pt idx="15">
                  <c:v>2854.7244362287865</c:v>
                </c:pt>
                <c:pt idx="16">
                  <c:v>2807.4483389237762</c:v>
                </c:pt>
                <c:pt idx="17">
                  <c:v>2790.2710170877435</c:v>
                </c:pt>
                <c:pt idx="18">
                  <c:v>2821.418195325597</c:v>
                </c:pt>
                <c:pt idx="19">
                  <c:v>2852.6774795848246</c:v>
                </c:pt>
                <c:pt idx="20">
                  <c:v>2835.7025097892679</c:v>
                </c:pt>
                <c:pt idx="21">
                  <c:v>2803.2370036702782</c:v>
                </c:pt>
                <c:pt idx="22">
                  <c:v>2794.2685796215151</c:v>
                </c:pt>
                <c:pt idx="23">
                  <c:v>2773.0473337379499</c:v>
                </c:pt>
              </c:numCache>
            </c:numRef>
          </c:val>
        </c:ser>
        <c:ser>
          <c:idx val="6"/>
          <c:order val="3"/>
          <c:tx>
            <c:strRef>
              <c:f>Plots!$N$32</c:f>
              <c:strCache>
                <c:ptCount val="1"/>
                <c:pt idx="0">
                  <c:v>Gross Load</c:v>
                </c:pt>
              </c:strCache>
            </c:strRef>
          </c:tx>
          <c:spPr>
            <a:solidFill>
              <a:srgbClr val="FF0000"/>
            </a:solidFill>
            <a:ln w="31750">
              <a:solidFill>
                <a:srgbClr val="FF0000"/>
              </a:solidFill>
            </a:ln>
          </c:spPr>
          <c:val>
            <c:numRef>
              <c:f>Plots!$N$33:$N$56</c:f>
              <c:numCache>
                <c:formatCode>_(* #,##0_);_(* \(#,##0\);_(* "-"??_);_(@_)</c:formatCode>
                <c:ptCount val="24"/>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numCache>
            </c:numRef>
          </c:val>
        </c:ser>
        <c:dLbls>
          <c:showLegendKey val="0"/>
          <c:showVal val="0"/>
          <c:showCatName val="0"/>
          <c:showSerName val="0"/>
          <c:showPercent val="0"/>
          <c:showBubbleSize val="0"/>
        </c:dLbls>
        <c:axId val="124523264"/>
        <c:axId val="124525184"/>
      </c:areaChart>
      <c:lineChart>
        <c:grouping val="standard"/>
        <c:varyColors val="0"/>
        <c:ser>
          <c:idx val="7"/>
          <c:order val="4"/>
          <c:tx>
            <c:strRef>
              <c:f>Plots!$O$32</c:f>
              <c:strCache>
                <c:ptCount val="1"/>
                <c:pt idx="0">
                  <c:v>With 500 MW x2 (1000 MW Total) Pumped Storage Project (PSP)</c:v>
                </c:pt>
              </c:strCache>
            </c:strRef>
          </c:tx>
          <c:spPr>
            <a:ln w="44450">
              <a:solidFill>
                <a:srgbClr val="000000"/>
              </a:solidFill>
              <a:prstDash val="sysDot"/>
            </a:ln>
          </c:spPr>
          <c:marker>
            <c:symbol val="none"/>
          </c:marker>
          <c:val>
            <c:numRef>
              <c:f>Plots!$O$33:$O$56</c:f>
              <c:numCache>
                <c:formatCode>_(* #,##0_);_(* \(#,##0\);_(* "-"??_);_(@_)</c:formatCode>
                <c:ptCount val="24"/>
                <c:pt idx="0">
                  <c:v>18954.316999053503</c:v>
                </c:pt>
                <c:pt idx="1">
                  <c:v>18558.88702513124</c:v>
                </c:pt>
                <c:pt idx="2">
                  <c:v>18517.224861800623</c:v>
                </c:pt>
                <c:pt idx="3">
                  <c:v>18327.219104256164</c:v>
                </c:pt>
                <c:pt idx="4">
                  <c:v>18215.882428651516</c:v>
                </c:pt>
                <c:pt idx="5">
                  <c:v>18912.891456093384</c:v>
                </c:pt>
                <c:pt idx="6">
                  <c:v>20081.266331479284</c:v>
                </c:pt>
                <c:pt idx="7">
                  <c:v>19292.961765108907</c:v>
                </c:pt>
                <c:pt idx="8">
                  <c:v>17778.310780740376</c:v>
                </c:pt>
                <c:pt idx="9">
                  <c:v>16370.597195643828</c:v>
                </c:pt>
                <c:pt idx="10">
                  <c:v>15964.125623874173</c:v>
                </c:pt>
                <c:pt idx="11">
                  <c:v>15696.486680900462</c:v>
                </c:pt>
                <c:pt idx="12">
                  <c:v>15616.650549858778</c:v>
                </c:pt>
                <c:pt idx="13">
                  <c:v>16129.531061186266</c:v>
                </c:pt>
                <c:pt idx="14">
                  <c:v>17048.405247928775</c:v>
                </c:pt>
                <c:pt idx="15">
                  <c:v>18117.948330080802</c:v>
                </c:pt>
                <c:pt idx="16">
                  <c:v>21211.328163654667</c:v>
                </c:pt>
                <c:pt idx="17">
                  <c:v>25130.021836954587</c:v>
                </c:pt>
                <c:pt idx="18">
                  <c:v>26515.131698693538</c:v>
                </c:pt>
                <c:pt idx="19">
                  <c:v>26508.886031349575</c:v>
                </c:pt>
                <c:pt idx="20">
                  <c:v>25958.503392357765</c:v>
                </c:pt>
                <c:pt idx="21">
                  <c:v>24186.318773995932</c:v>
                </c:pt>
                <c:pt idx="22">
                  <c:v>21831.273546634289</c:v>
                </c:pt>
                <c:pt idx="23">
                  <c:v>20396.209023849911</c:v>
                </c:pt>
              </c:numCache>
            </c:numRef>
          </c:val>
          <c:smooth val="0"/>
        </c:ser>
        <c:dLbls>
          <c:showLegendKey val="0"/>
          <c:showVal val="0"/>
          <c:showCatName val="0"/>
          <c:showSerName val="0"/>
          <c:showPercent val="0"/>
          <c:showBubbleSize val="0"/>
        </c:dLbls>
        <c:marker val="1"/>
        <c:smooth val="0"/>
        <c:axId val="124523264"/>
        <c:axId val="124525184"/>
      </c:lineChart>
      <c:catAx>
        <c:axId val="124523264"/>
        <c:scaling>
          <c:orientation val="minMax"/>
        </c:scaling>
        <c:delete val="0"/>
        <c:axPos val="b"/>
        <c:title>
          <c:tx>
            <c:rich>
              <a:bodyPr/>
              <a:lstStyle/>
              <a:p>
                <a:pPr>
                  <a:defRPr/>
                </a:pPr>
                <a:r>
                  <a:rPr lang="en-US"/>
                  <a:t>Hour Ending</a:t>
                </a:r>
              </a:p>
            </c:rich>
          </c:tx>
          <c:layout/>
          <c:overlay val="0"/>
        </c:title>
        <c:majorTickMark val="out"/>
        <c:minorTickMark val="none"/>
        <c:tickLblPos val="nextTo"/>
        <c:crossAx val="124525184"/>
        <c:crosses val="autoZero"/>
        <c:auto val="1"/>
        <c:lblAlgn val="ctr"/>
        <c:lblOffset val="100"/>
        <c:noMultiLvlLbl val="0"/>
      </c:catAx>
      <c:valAx>
        <c:axId val="124525184"/>
        <c:scaling>
          <c:orientation val="minMax"/>
          <c:max val="40000"/>
          <c:min val="5000"/>
        </c:scaling>
        <c:delete val="0"/>
        <c:axPos val="l"/>
        <c:majorGridlines/>
        <c:title>
          <c:tx>
            <c:rich>
              <a:bodyPr rot="-5400000" vert="horz"/>
              <a:lstStyle/>
              <a:p>
                <a:pPr>
                  <a:defRPr/>
                </a:pPr>
                <a:r>
                  <a:rPr lang="en-US"/>
                  <a:t>Load in MW</a:t>
                </a:r>
              </a:p>
            </c:rich>
          </c:tx>
          <c:layout/>
          <c:overlay val="0"/>
        </c:title>
        <c:numFmt formatCode="_(* #,##0_);_(* \(#,##0\);_(* &quot;-&quot;??_);_(@_)" sourceLinked="1"/>
        <c:majorTickMark val="out"/>
        <c:minorTickMark val="none"/>
        <c:tickLblPos val="nextTo"/>
        <c:crossAx val="124523264"/>
        <c:crosses val="autoZero"/>
        <c:crossBetween val="between"/>
      </c:valAx>
    </c:plotArea>
    <c:legend>
      <c:legendPos val="r"/>
      <c:layout>
        <c:manualLayout>
          <c:xMode val="edge"/>
          <c:yMode val="edge"/>
          <c:x val="0.72723460026212317"/>
          <c:y val="1.7924620410352955E-2"/>
          <c:w val="0.26752293577981651"/>
          <c:h val="0.40708809182911354"/>
        </c:manualLayout>
      </c:layout>
      <c:overlay val="0"/>
    </c:legend>
    <c:plotVisOnly val="1"/>
    <c:dispBlanksAs val="zero"/>
    <c:showDLblsOverMax val="0"/>
  </c:chart>
  <c:spPr>
    <a:solidFill>
      <a:schemeClr val="bg1">
        <a:lumMod val="85000"/>
      </a:schemeClr>
    </a:solidFill>
    <a:ln>
      <a:solidFill>
        <a:srgbClr val="000000"/>
      </a:solidFill>
    </a:ln>
  </c:sp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Change in NQC Over Time</a:t>
            </a:r>
          </a:p>
        </c:rich>
      </c:tx>
      <c:layout/>
      <c:overlay val="0"/>
    </c:title>
    <c:autoTitleDeleted val="0"/>
    <c:plotArea>
      <c:layout/>
      <c:lineChart>
        <c:grouping val="standard"/>
        <c:varyColors val="0"/>
        <c:ser>
          <c:idx val="1"/>
          <c:order val="0"/>
          <c:tx>
            <c:strRef>
              <c:f>NQC!$B$31</c:f>
              <c:strCache>
                <c:ptCount val="1"/>
                <c:pt idx="0">
                  <c:v>PG&amp;E Contracted Unit 1</c:v>
                </c:pt>
              </c:strCache>
            </c:strRef>
          </c:tx>
          <c:marker>
            <c:symbol val="none"/>
          </c:marker>
          <c:cat>
            <c:numRef>
              <c:f>NQC!$D$29:$H$29</c:f>
              <c:numCache>
                <c:formatCode>0</c:formatCode>
                <c:ptCount val="5"/>
                <c:pt idx="0">
                  <c:v>2011</c:v>
                </c:pt>
                <c:pt idx="1">
                  <c:v>2012</c:v>
                </c:pt>
                <c:pt idx="2">
                  <c:v>2013</c:v>
                </c:pt>
                <c:pt idx="3">
                  <c:v>2014</c:v>
                </c:pt>
                <c:pt idx="4">
                  <c:v>2015</c:v>
                </c:pt>
              </c:numCache>
            </c:numRef>
          </c:cat>
          <c:val>
            <c:numRef>
              <c:f>NQC!$D$31:$H$31</c:f>
              <c:numCache>
                <c:formatCode>0.00</c:formatCode>
                <c:ptCount val="5"/>
                <c:pt idx="0">
                  <c:v>19.0425</c:v>
                </c:pt>
                <c:pt idx="1">
                  <c:v>19.225000000000001</c:v>
                </c:pt>
                <c:pt idx="2">
                  <c:v>19.421666666666663</c:v>
                </c:pt>
                <c:pt idx="3">
                  <c:v>17.116666666666664</c:v>
                </c:pt>
                <c:pt idx="4">
                  <c:v>12.886666666666668</c:v>
                </c:pt>
              </c:numCache>
            </c:numRef>
          </c:val>
          <c:smooth val="0"/>
        </c:ser>
        <c:ser>
          <c:idx val="2"/>
          <c:order val="1"/>
          <c:tx>
            <c:strRef>
              <c:f>NQC!$B$32</c:f>
              <c:strCache>
                <c:ptCount val="1"/>
                <c:pt idx="0">
                  <c:v>PG&amp;E Contracted Unit 2</c:v>
                </c:pt>
              </c:strCache>
            </c:strRef>
          </c:tx>
          <c:spPr>
            <a:ln>
              <a:solidFill>
                <a:srgbClr val="FF0000"/>
              </a:solidFill>
            </a:ln>
          </c:spPr>
          <c:marker>
            <c:symbol val="none"/>
          </c:marker>
          <c:cat>
            <c:numRef>
              <c:f>NQC!$D$29:$H$29</c:f>
              <c:numCache>
                <c:formatCode>0</c:formatCode>
                <c:ptCount val="5"/>
                <c:pt idx="0">
                  <c:v>2011</c:v>
                </c:pt>
                <c:pt idx="1">
                  <c:v>2012</c:v>
                </c:pt>
                <c:pt idx="2">
                  <c:v>2013</c:v>
                </c:pt>
                <c:pt idx="3">
                  <c:v>2014</c:v>
                </c:pt>
                <c:pt idx="4">
                  <c:v>2015</c:v>
                </c:pt>
              </c:numCache>
            </c:numRef>
          </c:cat>
          <c:val>
            <c:numRef>
              <c:f>NQC!$D$32:$H$32</c:f>
              <c:numCache>
                <c:formatCode>0.00</c:formatCode>
                <c:ptCount val="5"/>
                <c:pt idx="0">
                  <c:v>27.136666666666667</c:v>
                </c:pt>
                <c:pt idx="1">
                  <c:v>26.873333333333335</c:v>
                </c:pt>
                <c:pt idx="2">
                  <c:v>27.588333333333335</c:v>
                </c:pt>
                <c:pt idx="3">
                  <c:v>23.298333333333336</c:v>
                </c:pt>
                <c:pt idx="4">
                  <c:v>15.856666666666664</c:v>
                </c:pt>
              </c:numCache>
            </c:numRef>
          </c:val>
          <c:smooth val="0"/>
        </c:ser>
        <c:dLbls>
          <c:showLegendKey val="0"/>
          <c:showVal val="0"/>
          <c:showCatName val="0"/>
          <c:showSerName val="0"/>
          <c:showPercent val="0"/>
          <c:showBubbleSize val="0"/>
        </c:dLbls>
        <c:marker val="1"/>
        <c:smooth val="0"/>
        <c:axId val="124584704"/>
        <c:axId val="124586624"/>
      </c:lineChart>
      <c:catAx>
        <c:axId val="124584704"/>
        <c:scaling>
          <c:orientation val="minMax"/>
        </c:scaling>
        <c:delete val="0"/>
        <c:axPos val="b"/>
        <c:title>
          <c:tx>
            <c:rich>
              <a:bodyPr/>
              <a:lstStyle/>
              <a:p>
                <a:pPr>
                  <a:defRPr/>
                </a:pPr>
                <a:r>
                  <a:rPr lang="en-US"/>
                  <a:t>Year</a:t>
                </a:r>
              </a:p>
            </c:rich>
          </c:tx>
          <c:layout/>
          <c:overlay val="0"/>
        </c:title>
        <c:numFmt formatCode="0" sourceLinked="1"/>
        <c:majorTickMark val="out"/>
        <c:minorTickMark val="none"/>
        <c:tickLblPos val="nextTo"/>
        <c:crossAx val="124586624"/>
        <c:crosses val="autoZero"/>
        <c:auto val="1"/>
        <c:lblAlgn val="ctr"/>
        <c:lblOffset val="100"/>
        <c:noMultiLvlLbl val="0"/>
      </c:catAx>
      <c:valAx>
        <c:axId val="124586624"/>
        <c:scaling>
          <c:orientation val="minMax"/>
        </c:scaling>
        <c:delete val="0"/>
        <c:axPos val="l"/>
        <c:majorGridlines/>
        <c:title>
          <c:tx>
            <c:rich>
              <a:bodyPr rot="-5400000" vert="horz"/>
              <a:lstStyle/>
              <a:p>
                <a:pPr>
                  <a:defRPr/>
                </a:pPr>
                <a:r>
                  <a:rPr lang="en-US" dirty="0" smtClean="0"/>
                  <a:t>Average NQC </a:t>
                </a:r>
                <a:r>
                  <a:rPr lang="en-US" dirty="0"/>
                  <a:t>Value</a:t>
                </a:r>
                <a:r>
                  <a:rPr lang="en-US" baseline="0" dirty="0"/>
                  <a:t> (MW) from Final NQC Report</a:t>
                </a:r>
                <a:endParaRPr lang="en-US" dirty="0"/>
              </a:p>
            </c:rich>
          </c:tx>
          <c:layout/>
          <c:overlay val="0"/>
        </c:title>
        <c:numFmt formatCode="0" sourceLinked="0"/>
        <c:majorTickMark val="out"/>
        <c:minorTickMark val="none"/>
        <c:tickLblPos val="nextTo"/>
        <c:crossAx val="124584704"/>
        <c:crosses val="autoZero"/>
        <c:crossBetween val="between"/>
      </c:valAx>
    </c:plotArea>
    <c:legend>
      <c:legendPos val="r"/>
      <c:layout>
        <c:manualLayout>
          <c:xMode val="edge"/>
          <c:yMode val="edge"/>
          <c:x val="0.71897727272727274"/>
          <c:y val="0.70395485050439965"/>
          <c:w val="0.26208333333333333"/>
          <c:h val="0.12940470777005694"/>
        </c:manualLayout>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Average Raw and Net Load
Summer 2020 Forecast (Jun-Sep)</a:t>
            </a:r>
          </a:p>
        </c:rich>
      </c:tx>
      <c:layout>
        <c:manualLayout>
          <c:xMode val="edge"/>
          <c:yMode val="edge"/>
          <c:x val="0.23386952813863568"/>
          <c:y val="1.8212054276701813E-2"/>
        </c:manualLayout>
      </c:layout>
      <c:overlay val="0"/>
    </c:title>
    <c:autoTitleDeleted val="0"/>
    <c:plotArea>
      <c:layout/>
      <c:areaChart>
        <c:grouping val="stacked"/>
        <c:varyColors val="0"/>
        <c:ser>
          <c:idx val="0"/>
          <c:order val="0"/>
          <c:tx>
            <c:strRef>
              <c:f>[NetLoads2020_RDW_PSP_OperationsRev.xlsx]Plots!$K$1</c:f>
              <c:strCache>
                <c:ptCount val="1"/>
                <c:pt idx="0">
                  <c:v>Net load</c:v>
                </c:pt>
              </c:strCache>
            </c:strRef>
          </c:tx>
          <c:spPr>
            <a:solidFill>
              <a:schemeClr val="bg2">
                <a:lumMod val="20000"/>
                <a:lumOff val="80000"/>
              </a:schemeClr>
            </a:solidFill>
            <a:ln w="50800">
              <a:noFill/>
            </a:ln>
          </c:spPr>
          <c:val>
            <c:numRef>
              <c:f>[NetLoads2020_RDW_PSP_OperationsRev.xlsx]Plots!$K$2:$K$25</c:f>
              <c:numCache>
                <c:formatCode>_(* #,##0_);_(* \(#,##0\);_(* "-"??_);_(@_)</c:formatCode>
                <c:ptCount val="24"/>
                <c:pt idx="0">
                  <c:v>23628.218047022103</c:v>
                </c:pt>
                <c:pt idx="1">
                  <c:v>22411.272951188075</c:v>
                </c:pt>
                <c:pt idx="2">
                  <c:v>21667.80931403366</c:v>
                </c:pt>
                <c:pt idx="3">
                  <c:v>21282.456125898487</c:v>
                </c:pt>
                <c:pt idx="4">
                  <c:v>21482.33196289598</c:v>
                </c:pt>
                <c:pt idx="5">
                  <c:v>22248.672188330227</c:v>
                </c:pt>
                <c:pt idx="6">
                  <c:v>21802.854401915523</c:v>
                </c:pt>
                <c:pt idx="7">
                  <c:v>19936.444923040021</c:v>
                </c:pt>
                <c:pt idx="8">
                  <c:v>18784.51100650142</c:v>
                </c:pt>
                <c:pt idx="9">
                  <c:v>19156.629048129635</c:v>
                </c:pt>
                <c:pt idx="10">
                  <c:v>19905.090357474019</c:v>
                </c:pt>
                <c:pt idx="11">
                  <c:v>20551.315967586332</c:v>
                </c:pt>
                <c:pt idx="12">
                  <c:v>21330.796978482962</c:v>
                </c:pt>
                <c:pt idx="13">
                  <c:v>22858.519988807158</c:v>
                </c:pt>
                <c:pt idx="14">
                  <c:v>24775.28536096121</c:v>
                </c:pt>
                <c:pt idx="15">
                  <c:v>27033.135223244226</c:v>
                </c:pt>
                <c:pt idx="16">
                  <c:v>29829.447663329862</c:v>
                </c:pt>
                <c:pt idx="17">
                  <c:v>33080.625568062293</c:v>
                </c:pt>
                <c:pt idx="18">
                  <c:v>34283.313817408991</c:v>
                </c:pt>
                <c:pt idx="19">
                  <c:v>34036.703927799914</c:v>
                </c:pt>
                <c:pt idx="20">
                  <c:v>33890.829794917234</c:v>
                </c:pt>
                <c:pt idx="21">
                  <c:v>32088.422089874268</c:v>
                </c:pt>
                <c:pt idx="22">
                  <c:v>28706.817320274269</c:v>
                </c:pt>
                <c:pt idx="23">
                  <c:v>25463.958507722036</c:v>
                </c:pt>
              </c:numCache>
            </c:numRef>
          </c:val>
        </c:ser>
        <c:ser>
          <c:idx val="4"/>
          <c:order val="1"/>
          <c:tx>
            <c:strRef>
              <c:f>[NetLoads2020_RDW_PSP_OperationsRev.xlsx]Plots!$L$1</c:f>
              <c:strCache>
                <c:ptCount val="1"/>
                <c:pt idx="0">
                  <c:v>Solar</c:v>
                </c:pt>
              </c:strCache>
            </c:strRef>
          </c:tx>
          <c:spPr>
            <a:solidFill>
              <a:srgbClr val="FFFF00"/>
            </a:solidFill>
          </c:spPr>
          <c:val>
            <c:numRef>
              <c:f>[NetLoads2020_RDW_PSP_OperationsRev.xlsx]Plots!$L$2:$L$25</c:f>
              <c:numCache>
                <c:formatCode>_(* #,##0_);_(* \(#,##0\);_(* "-"??_);_(@_)</c:formatCode>
                <c:ptCount val="24"/>
                <c:pt idx="0">
                  <c:v>0</c:v>
                </c:pt>
                <c:pt idx="1">
                  <c:v>0</c:v>
                </c:pt>
                <c:pt idx="2">
                  <c:v>0</c:v>
                </c:pt>
                <c:pt idx="3">
                  <c:v>0</c:v>
                </c:pt>
                <c:pt idx="4">
                  <c:v>0</c:v>
                </c:pt>
                <c:pt idx="5">
                  <c:v>238.60943387084185</c:v>
                </c:pt>
                <c:pt idx="6">
                  <c:v>2278.9197984764828</c:v>
                </c:pt>
                <c:pt idx="7">
                  <c:v>6357.7424842632336</c:v>
                </c:pt>
                <c:pt idx="8">
                  <c:v>9925.799668618034</c:v>
                </c:pt>
                <c:pt idx="9">
                  <c:v>11782.974839935416</c:v>
                </c:pt>
                <c:pt idx="10">
                  <c:v>12896.413783312617</c:v>
                </c:pt>
                <c:pt idx="11">
                  <c:v>13465.351073106278</c:v>
                </c:pt>
                <c:pt idx="12">
                  <c:v>13405.815295167873</c:v>
                </c:pt>
                <c:pt idx="13">
                  <c:v>12784.621517295371</c:v>
                </c:pt>
                <c:pt idx="14">
                  <c:v>11581.703068855653</c:v>
                </c:pt>
                <c:pt idx="15">
                  <c:v>9711.5703189086817</c:v>
                </c:pt>
                <c:pt idx="16">
                  <c:v>6864.7007067095019</c:v>
                </c:pt>
                <c:pt idx="17">
                  <c:v>2752.9012021876333</c:v>
                </c:pt>
                <c:pt idx="18">
                  <c:v>326.15269771762826</c:v>
                </c:pt>
                <c:pt idx="19">
                  <c:v>0.10920653780869913</c:v>
                </c:pt>
                <c:pt idx="20">
                  <c:v>0</c:v>
                </c:pt>
                <c:pt idx="21">
                  <c:v>0</c:v>
                </c:pt>
                <c:pt idx="22">
                  <c:v>0</c:v>
                </c:pt>
                <c:pt idx="23">
                  <c:v>0</c:v>
                </c:pt>
              </c:numCache>
            </c:numRef>
          </c:val>
        </c:ser>
        <c:ser>
          <c:idx val="5"/>
          <c:order val="2"/>
          <c:tx>
            <c:strRef>
              <c:f>[NetLoads2020_RDW_PSP_OperationsRev.xlsx]Plots!$M$1</c:f>
              <c:strCache>
                <c:ptCount val="1"/>
                <c:pt idx="0">
                  <c:v>Wind</c:v>
                </c:pt>
              </c:strCache>
            </c:strRef>
          </c:tx>
          <c:spPr>
            <a:solidFill>
              <a:srgbClr val="92D050"/>
            </a:solidFill>
          </c:spPr>
          <c:val>
            <c:numRef>
              <c:f>[NetLoads2020_RDW_PSP_OperationsRev.xlsx]Plots!$M$2:$M$25</c:f>
              <c:numCache>
                <c:formatCode>_(* #,##0_);_(* \(#,##0\);_(* "-"??_);_(@_)</c:formatCode>
                <c:ptCount val="24"/>
                <c:pt idx="0">
                  <c:v>2180.0116108098441</c:v>
                </c:pt>
                <c:pt idx="1">
                  <c:v>2052.3595109241514</c:v>
                </c:pt>
                <c:pt idx="2">
                  <c:v>1945.8453603287048</c:v>
                </c:pt>
                <c:pt idx="3">
                  <c:v>1878.9509765075245</c:v>
                </c:pt>
                <c:pt idx="4">
                  <c:v>1791.0972761071441</c:v>
                </c:pt>
                <c:pt idx="5">
                  <c:v>1680.9149473854193</c:v>
                </c:pt>
                <c:pt idx="6">
                  <c:v>1544.3972261206359</c:v>
                </c:pt>
                <c:pt idx="7">
                  <c:v>1415.7579060173935</c:v>
                </c:pt>
                <c:pt idx="8">
                  <c:v>1335.2519622741413</c:v>
                </c:pt>
                <c:pt idx="9">
                  <c:v>1300.4836618144591</c:v>
                </c:pt>
                <c:pt idx="10">
                  <c:v>1339.2366418281986</c:v>
                </c:pt>
                <c:pt idx="11">
                  <c:v>1470.4672765811856</c:v>
                </c:pt>
                <c:pt idx="12">
                  <c:v>1630.6058915958959</c:v>
                </c:pt>
                <c:pt idx="13">
                  <c:v>1755.465516552134</c:v>
                </c:pt>
                <c:pt idx="14">
                  <c:v>1822.9465169243676</c:v>
                </c:pt>
                <c:pt idx="15">
                  <c:v>1879.4807109875169</c:v>
                </c:pt>
                <c:pt idx="16">
                  <c:v>1895.7457074116087</c:v>
                </c:pt>
                <c:pt idx="17">
                  <c:v>1962.1994779514293</c:v>
                </c:pt>
                <c:pt idx="18">
                  <c:v>2095.083420734818</c:v>
                </c:pt>
                <c:pt idx="19">
                  <c:v>2241.3704531478397</c:v>
                </c:pt>
                <c:pt idx="20">
                  <c:v>2343.3716784567669</c:v>
                </c:pt>
                <c:pt idx="21">
                  <c:v>2380.3393774796236</c:v>
                </c:pt>
                <c:pt idx="22">
                  <c:v>2380.9513123616548</c:v>
                </c:pt>
                <c:pt idx="23">
                  <c:v>2306.3057735479824</c:v>
                </c:pt>
              </c:numCache>
            </c:numRef>
          </c:val>
        </c:ser>
        <c:ser>
          <c:idx val="6"/>
          <c:order val="3"/>
          <c:tx>
            <c:strRef>
              <c:f>[NetLoads2020_RDW_PSP_OperationsRev.xlsx]Plots!$N$1</c:f>
              <c:strCache>
                <c:ptCount val="1"/>
                <c:pt idx="0">
                  <c:v>Raw load</c:v>
                </c:pt>
              </c:strCache>
            </c:strRef>
          </c:tx>
          <c:spPr>
            <a:solidFill>
              <a:srgbClr val="FF0000"/>
            </a:solidFill>
            <a:ln w="31750">
              <a:solidFill>
                <a:srgbClr val="FF0000"/>
              </a:solidFill>
            </a:ln>
          </c:spPr>
          <c:val>
            <c:numRef>
              <c:f>[NetLoads2020_RDW_PSP_OperationsRev.xlsx]Plots!$N$2:$N$25</c:f>
              <c:numCache>
                <c:formatCode>_(* #,##0_);_(* \(#,##0\);_(* "-"??_);_(@_)</c:formatCode>
                <c:ptCount val="24"/>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numCache>
            </c:numRef>
          </c:val>
        </c:ser>
        <c:dLbls>
          <c:showLegendKey val="0"/>
          <c:showVal val="0"/>
          <c:showCatName val="0"/>
          <c:showSerName val="0"/>
          <c:showPercent val="0"/>
          <c:showBubbleSize val="0"/>
        </c:dLbls>
        <c:axId val="124632448"/>
        <c:axId val="124646912"/>
      </c:areaChart>
      <c:lineChart>
        <c:grouping val="standard"/>
        <c:varyColors val="0"/>
        <c:ser>
          <c:idx val="7"/>
          <c:order val="4"/>
          <c:tx>
            <c:strRef>
              <c:f>[NetLoads2020_RDW_PSP_OperationsRev.xlsx]Plots!$O$1</c:f>
              <c:strCache>
                <c:ptCount val="1"/>
                <c:pt idx="0">
                  <c:v>With 500MWx2 PSP</c:v>
                </c:pt>
              </c:strCache>
            </c:strRef>
          </c:tx>
          <c:spPr>
            <a:ln w="44450">
              <a:solidFill>
                <a:srgbClr val="000000"/>
              </a:solidFill>
              <a:prstDash val="sysDot"/>
            </a:ln>
          </c:spPr>
          <c:marker>
            <c:symbol val="none"/>
          </c:marker>
          <c:val>
            <c:numRef>
              <c:f>[NetLoads2020_RDW_PSP_OperationsRev.xlsx]Plots!$O$2:$O$25</c:f>
              <c:numCache>
                <c:formatCode>_(* #,##0_);_(* \(#,##0\);_(* "-"??_);_(@_)</c:formatCode>
                <c:ptCount val="24"/>
                <c:pt idx="0">
                  <c:v>23628.218047022103</c:v>
                </c:pt>
                <c:pt idx="1">
                  <c:v>22411.272951188075</c:v>
                </c:pt>
                <c:pt idx="2">
                  <c:v>22167.80931403366</c:v>
                </c:pt>
                <c:pt idx="3">
                  <c:v>21782.456125898487</c:v>
                </c:pt>
                <c:pt idx="4">
                  <c:v>21982.33196289598</c:v>
                </c:pt>
                <c:pt idx="5">
                  <c:v>22248.672188330227</c:v>
                </c:pt>
                <c:pt idx="6">
                  <c:v>22302.854401915523</c:v>
                </c:pt>
                <c:pt idx="7">
                  <c:v>20936.444923040021</c:v>
                </c:pt>
                <c:pt idx="8">
                  <c:v>19784.51100650142</c:v>
                </c:pt>
                <c:pt idx="9">
                  <c:v>20156.629048129635</c:v>
                </c:pt>
                <c:pt idx="10">
                  <c:v>20905.090357474019</c:v>
                </c:pt>
                <c:pt idx="11">
                  <c:v>21551.315967586332</c:v>
                </c:pt>
                <c:pt idx="12">
                  <c:v>22330.796978482962</c:v>
                </c:pt>
                <c:pt idx="13">
                  <c:v>23858.519988807158</c:v>
                </c:pt>
                <c:pt idx="14">
                  <c:v>25775.28536096121</c:v>
                </c:pt>
                <c:pt idx="15">
                  <c:v>27033.135223244226</c:v>
                </c:pt>
                <c:pt idx="16">
                  <c:v>28829.447663329862</c:v>
                </c:pt>
                <c:pt idx="17">
                  <c:v>32080.625568062293</c:v>
                </c:pt>
                <c:pt idx="18">
                  <c:v>33283.313817408991</c:v>
                </c:pt>
                <c:pt idx="19">
                  <c:v>33036.703927799914</c:v>
                </c:pt>
                <c:pt idx="20">
                  <c:v>32890.829794917234</c:v>
                </c:pt>
                <c:pt idx="21">
                  <c:v>31088.422089874268</c:v>
                </c:pt>
                <c:pt idx="22">
                  <c:v>27706.817320274269</c:v>
                </c:pt>
                <c:pt idx="23">
                  <c:v>25463.958507722036</c:v>
                </c:pt>
              </c:numCache>
            </c:numRef>
          </c:val>
          <c:smooth val="0"/>
        </c:ser>
        <c:dLbls>
          <c:showLegendKey val="0"/>
          <c:showVal val="0"/>
          <c:showCatName val="0"/>
          <c:showSerName val="0"/>
          <c:showPercent val="0"/>
          <c:showBubbleSize val="0"/>
        </c:dLbls>
        <c:marker val="1"/>
        <c:smooth val="0"/>
        <c:axId val="124632448"/>
        <c:axId val="124646912"/>
      </c:lineChart>
      <c:catAx>
        <c:axId val="124632448"/>
        <c:scaling>
          <c:orientation val="minMax"/>
        </c:scaling>
        <c:delete val="0"/>
        <c:axPos val="b"/>
        <c:title>
          <c:tx>
            <c:rich>
              <a:bodyPr/>
              <a:lstStyle/>
              <a:p>
                <a:pPr>
                  <a:defRPr/>
                </a:pPr>
                <a:r>
                  <a:rPr lang="en-US"/>
                  <a:t>Hour Ending</a:t>
                </a:r>
              </a:p>
            </c:rich>
          </c:tx>
          <c:layout/>
          <c:overlay val="0"/>
        </c:title>
        <c:majorTickMark val="out"/>
        <c:minorTickMark val="none"/>
        <c:tickLblPos val="nextTo"/>
        <c:crossAx val="124646912"/>
        <c:crosses val="autoZero"/>
        <c:auto val="1"/>
        <c:lblAlgn val="ctr"/>
        <c:lblOffset val="100"/>
        <c:noMultiLvlLbl val="0"/>
      </c:catAx>
      <c:valAx>
        <c:axId val="124646912"/>
        <c:scaling>
          <c:orientation val="minMax"/>
          <c:max val="40000"/>
          <c:min val="10000"/>
        </c:scaling>
        <c:delete val="0"/>
        <c:axPos val="l"/>
        <c:majorGridlines/>
        <c:title>
          <c:tx>
            <c:rich>
              <a:bodyPr rot="-5400000" vert="horz"/>
              <a:lstStyle/>
              <a:p>
                <a:pPr>
                  <a:defRPr/>
                </a:pPr>
                <a:r>
                  <a:rPr lang="en-US"/>
                  <a:t>Load in MW</a:t>
                </a:r>
              </a:p>
            </c:rich>
          </c:tx>
          <c:layout/>
          <c:overlay val="0"/>
        </c:title>
        <c:numFmt formatCode="_(* #,##0_);_(* \(#,##0\);_(* &quot;-&quot;??_);_(@_)" sourceLinked="1"/>
        <c:majorTickMark val="out"/>
        <c:minorTickMark val="none"/>
        <c:tickLblPos val="nextTo"/>
        <c:crossAx val="124632448"/>
        <c:crosses val="autoZero"/>
        <c:crossBetween val="between"/>
      </c:valAx>
    </c:plotArea>
    <c:legend>
      <c:legendPos val="r"/>
      <c:layout>
        <c:manualLayout>
          <c:xMode val="edge"/>
          <c:yMode val="edge"/>
          <c:x val="0.76527813712807247"/>
          <c:y val="5.5232073034902386E-2"/>
          <c:w val="0.22092281155670548"/>
          <c:h val="0.22131290351769284"/>
        </c:manualLayout>
      </c:layout>
      <c:overlay val="0"/>
    </c:legend>
    <c:plotVisOnly val="1"/>
    <c:dispBlanksAs val="zero"/>
    <c:showDLblsOverMax val="0"/>
  </c:chart>
  <c:spPr>
    <a:solidFill>
      <a:schemeClr val="bg1">
        <a:lumMod val="85000"/>
      </a:schemeClr>
    </a:solidFill>
    <a:ln>
      <a:solidFill>
        <a:srgbClr val="000000"/>
      </a:solidFill>
    </a:ln>
  </c:spPr>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544DE39-9643-4059-A9C4-55B243CB55B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426747B4-5ECD-4FC6-B4B2-BD0041B15320}">
      <dgm:prSet phldrT="[Text]" custT="1"/>
      <dgm:spPr/>
      <dgm:t>
        <a:bodyPr/>
        <a:lstStyle/>
        <a:p>
          <a:r>
            <a:rPr lang="en-US" sz="2800" dirty="0" smtClean="0"/>
            <a:t>Problem Statement</a:t>
          </a:r>
          <a:endParaRPr lang="en-US" sz="2800" dirty="0"/>
        </a:p>
      </dgm:t>
    </dgm:pt>
    <dgm:pt modelId="{540C398F-2EF5-4201-864A-EDCA47E08302}" type="parTrans" cxnId="{6CEBCB17-4CEE-4AC8-92A8-2DF9738C06DB}">
      <dgm:prSet/>
      <dgm:spPr/>
      <dgm:t>
        <a:bodyPr/>
        <a:lstStyle/>
        <a:p>
          <a:endParaRPr lang="en-US"/>
        </a:p>
      </dgm:t>
    </dgm:pt>
    <dgm:pt modelId="{CB9D35C9-0BF6-4F7A-B72A-64912163C196}" type="sibTrans" cxnId="{6CEBCB17-4CEE-4AC8-92A8-2DF9738C06DB}">
      <dgm:prSet/>
      <dgm:spPr/>
      <dgm:t>
        <a:bodyPr/>
        <a:lstStyle/>
        <a:p>
          <a:endParaRPr lang="en-US"/>
        </a:p>
      </dgm:t>
    </dgm:pt>
    <dgm:pt modelId="{620D1425-E6F7-4378-A938-D2F3827B6126}">
      <dgm:prSet phldrT="[Text]" custT="1"/>
      <dgm:spPr/>
      <dgm:t>
        <a:bodyPr/>
        <a:lstStyle/>
        <a:p>
          <a:r>
            <a:rPr lang="en-US" sz="1600" dirty="0" smtClean="0"/>
            <a:t>Under the current flexible RA counting rules, storage resources with a non-zero transition time between charge and discharge can only count their discharge capacity towards their EFC value, despite the ability of these resources to provide flexibility by charging.  </a:t>
          </a:r>
          <a:endParaRPr lang="en-US" sz="1600" dirty="0"/>
        </a:p>
      </dgm:t>
    </dgm:pt>
    <dgm:pt modelId="{C93829EE-410C-4C18-9255-0179CE9DDC33}" type="parTrans" cxnId="{0E98EC07-C589-4C04-BFC1-CFA8F235FD4A}">
      <dgm:prSet/>
      <dgm:spPr/>
      <dgm:t>
        <a:bodyPr/>
        <a:lstStyle/>
        <a:p>
          <a:endParaRPr lang="en-US"/>
        </a:p>
      </dgm:t>
    </dgm:pt>
    <dgm:pt modelId="{836B34E3-6A3E-4BC4-985F-4CD42C79B738}" type="sibTrans" cxnId="{0E98EC07-C589-4C04-BFC1-CFA8F235FD4A}">
      <dgm:prSet/>
      <dgm:spPr/>
      <dgm:t>
        <a:bodyPr/>
        <a:lstStyle/>
        <a:p>
          <a:endParaRPr lang="en-US"/>
        </a:p>
      </dgm:t>
    </dgm:pt>
    <dgm:pt modelId="{75EC1A67-5E2F-4DCD-8DA6-4006F80755E9}">
      <dgm:prSet phldrT="[Text]" custT="1"/>
      <dgm:spPr/>
      <dgm:t>
        <a:bodyPr/>
        <a:lstStyle/>
        <a:p>
          <a:r>
            <a:rPr lang="en-US" sz="2800" dirty="0" smtClean="0"/>
            <a:t>Proposed Solution</a:t>
          </a:r>
          <a:endParaRPr lang="en-US" sz="2800" dirty="0"/>
        </a:p>
      </dgm:t>
    </dgm:pt>
    <dgm:pt modelId="{FE7383FD-6FC8-4FBD-9D50-FB109AD40CA8}" type="parTrans" cxnId="{73C240FA-819E-480F-AD79-E3830AE202B5}">
      <dgm:prSet/>
      <dgm:spPr/>
      <dgm:t>
        <a:bodyPr/>
        <a:lstStyle/>
        <a:p>
          <a:endParaRPr lang="en-US"/>
        </a:p>
      </dgm:t>
    </dgm:pt>
    <dgm:pt modelId="{EC821F33-E819-4DC2-8E37-25DB1ABBA2E9}" type="sibTrans" cxnId="{73C240FA-819E-480F-AD79-E3830AE202B5}">
      <dgm:prSet/>
      <dgm:spPr/>
      <dgm:t>
        <a:bodyPr/>
        <a:lstStyle/>
        <a:p>
          <a:endParaRPr lang="en-US"/>
        </a:p>
      </dgm:t>
    </dgm:pt>
    <dgm:pt modelId="{65A7CD0F-D7E9-4ACA-91ED-DE6CB438BF14}">
      <dgm:prSet phldrT="[Text]" custT="1"/>
      <dgm:spPr/>
      <dgm:t>
        <a:bodyPr/>
        <a:lstStyle/>
        <a:p>
          <a:r>
            <a:rPr lang="en-US" sz="1500" dirty="0" smtClean="0"/>
            <a:t>The Commission should modify the flexible RA counting rules for storage resources to include the full range of charge and discharge that a storage facility can achieve and sustain over a three-hour period, so long as the resource’s transition time between the two states is less than 45 minutes.</a:t>
          </a:r>
          <a:endParaRPr lang="en-US" sz="1500" dirty="0"/>
        </a:p>
      </dgm:t>
    </dgm:pt>
    <dgm:pt modelId="{D179D7FF-FF07-4B1F-B08E-17E1B16F67AE}" type="parTrans" cxnId="{85754953-8A91-4753-88B3-2AECBD9684B8}">
      <dgm:prSet/>
      <dgm:spPr/>
      <dgm:t>
        <a:bodyPr/>
        <a:lstStyle/>
        <a:p>
          <a:endParaRPr lang="en-US"/>
        </a:p>
      </dgm:t>
    </dgm:pt>
    <dgm:pt modelId="{041599D1-89D9-499B-8A8F-3D82B83107A6}" type="sibTrans" cxnId="{85754953-8A91-4753-88B3-2AECBD9684B8}">
      <dgm:prSet/>
      <dgm:spPr/>
      <dgm:t>
        <a:bodyPr/>
        <a:lstStyle/>
        <a:p>
          <a:endParaRPr lang="en-US"/>
        </a:p>
      </dgm:t>
    </dgm:pt>
    <dgm:pt modelId="{B63FABEB-F407-4118-BFBF-F69D65C820C5}">
      <dgm:prSet phldrT="[Text]" custT="1"/>
      <dgm:spPr/>
      <dgm:t>
        <a:bodyPr/>
        <a:lstStyle/>
        <a:p>
          <a:r>
            <a:rPr lang="en-US" sz="2800" dirty="0" smtClean="0"/>
            <a:t>Justification for Proposal</a:t>
          </a:r>
          <a:endParaRPr lang="en-US" sz="2800" dirty="0"/>
        </a:p>
      </dgm:t>
    </dgm:pt>
    <dgm:pt modelId="{E19779B0-F940-466A-A2ED-BF6E8BABF5F8}" type="parTrans" cxnId="{316CA07E-5A68-484E-9F4B-CA65FFB5F828}">
      <dgm:prSet/>
      <dgm:spPr/>
      <dgm:t>
        <a:bodyPr/>
        <a:lstStyle/>
        <a:p>
          <a:endParaRPr lang="en-US"/>
        </a:p>
      </dgm:t>
    </dgm:pt>
    <dgm:pt modelId="{437A7A66-565C-4FD0-905A-156A32E14F07}" type="sibTrans" cxnId="{316CA07E-5A68-484E-9F4B-CA65FFB5F828}">
      <dgm:prSet/>
      <dgm:spPr/>
      <dgm:t>
        <a:bodyPr/>
        <a:lstStyle/>
        <a:p>
          <a:endParaRPr lang="en-US"/>
        </a:p>
      </dgm:t>
    </dgm:pt>
    <dgm:pt modelId="{B4CAA64E-0A87-48DD-BCD7-AF8403BED699}">
      <dgm:prSet phldrT="[Text]" custT="1"/>
      <dgm:spPr/>
      <dgm:t>
        <a:bodyPr/>
        <a:lstStyle/>
        <a:p>
          <a:r>
            <a:rPr lang="en-US" sz="1600" dirty="0" smtClean="0"/>
            <a:t>Equal treatment for all storage resources</a:t>
          </a:r>
          <a:endParaRPr lang="en-US" sz="1600" dirty="0"/>
        </a:p>
      </dgm:t>
    </dgm:pt>
    <dgm:pt modelId="{22AC1CAD-5340-48D3-A053-4F3E324C1C62}" type="parTrans" cxnId="{FDE4484E-A9EA-4195-B2F7-653D6C5096C6}">
      <dgm:prSet/>
      <dgm:spPr/>
      <dgm:t>
        <a:bodyPr/>
        <a:lstStyle/>
        <a:p>
          <a:endParaRPr lang="en-US"/>
        </a:p>
      </dgm:t>
    </dgm:pt>
    <dgm:pt modelId="{A76B2AA2-37B2-4FBB-A7EC-3EC64F10EACF}" type="sibTrans" cxnId="{FDE4484E-A9EA-4195-B2F7-653D6C5096C6}">
      <dgm:prSet/>
      <dgm:spPr/>
      <dgm:t>
        <a:bodyPr/>
        <a:lstStyle/>
        <a:p>
          <a:endParaRPr lang="en-US"/>
        </a:p>
      </dgm:t>
    </dgm:pt>
    <dgm:pt modelId="{691AFDAB-9F8B-4B01-853C-02AC781A5A3A}">
      <dgm:prSet phldrT="[Text]" custT="1"/>
      <dgm:spPr/>
      <dgm:t>
        <a:bodyPr/>
        <a:lstStyle/>
        <a:p>
          <a:r>
            <a:rPr lang="en-US" sz="1600" dirty="0" smtClean="0"/>
            <a:t>Reduces costs to customers</a:t>
          </a:r>
          <a:endParaRPr lang="en-US" sz="1600" dirty="0"/>
        </a:p>
      </dgm:t>
    </dgm:pt>
    <dgm:pt modelId="{0FE77B54-FCD2-4028-97D2-809CCE818708}" type="parTrans" cxnId="{C2467965-0FA4-458E-8A03-3C01C128C096}">
      <dgm:prSet/>
      <dgm:spPr/>
      <dgm:t>
        <a:bodyPr/>
        <a:lstStyle/>
        <a:p>
          <a:endParaRPr lang="en-US"/>
        </a:p>
      </dgm:t>
    </dgm:pt>
    <dgm:pt modelId="{F5C8ACBD-BCCB-4EA2-B45A-E49D3C45E517}" type="sibTrans" cxnId="{C2467965-0FA4-458E-8A03-3C01C128C096}">
      <dgm:prSet/>
      <dgm:spPr/>
      <dgm:t>
        <a:bodyPr/>
        <a:lstStyle/>
        <a:p>
          <a:endParaRPr lang="en-US"/>
        </a:p>
      </dgm:t>
    </dgm:pt>
    <dgm:pt modelId="{F201C679-6CCE-4E00-AFFC-46D4C403C40E}">
      <dgm:prSet phldrT="[Text]" custT="1"/>
      <dgm:spPr/>
      <dgm:t>
        <a:bodyPr/>
        <a:lstStyle/>
        <a:p>
          <a:r>
            <a:rPr lang="en-US" sz="1600" dirty="0" smtClean="0"/>
            <a:t>Fair valuation of all existing and potential storage resources (storage RFOs)</a:t>
          </a:r>
          <a:endParaRPr lang="en-US" sz="1600" dirty="0"/>
        </a:p>
      </dgm:t>
    </dgm:pt>
    <dgm:pt modelId="{672D3336-EA7A-4C01-ABC6-C0BFE1129B9D}" type="parTrans" cxnId="{0E917B84-9DCA-4CC9-BA9C-EE660622BFFB}">
      <dgm:prSet/>
      <dgm:spPr/>
      <dgm:t>
        <a:bodyPr/>
        <a:lstStyle/>
        <a:p>
          <a:endParaRPr lang="en-US"/>
        </a:p>
      </dgm:t>
    </dgm:pt>
    <dgm:pt modelId="{065A678A-4433-4103-94B2-4610CF601348}" type="sibTrans" cxnId="{0E917B84-9DCA-4CC9-BA9C-EE660622BFFB}">
      <dgm:prSet/>
      <dgm:spPr/>
      <dgm:t>
        <a:bodyPr/>
        <a:lstStyle/>
        <a:p>
          <a:endParaRPr lang="en-US"/>
        </a:p>
      </dgm:t>
    </dgm:pt>
    <dgm:pt modelId="{93EFFB7C-544E-489A-9BE1-9BC4F529A473}">
      <dgm:prSet phldrT="[Text]" custT="1"/>
      <dgm:spPr/>
      <dgm:t>
        <a:bodyPr/>
        <a:lstStyle/>
        <a:p>
          <a:r>
            <a:rPr lang="en-US" sz="1600" dirty="0" smtClean="0"/>
            <a:t>Helps prevent over-procurement</a:t>
          </a:r>
          <a:endParaRPr lang="en-US" sz="1600" dirty="0"/>
        </a:p>
      </dgm:t>
    </dgm:pt>
    <dgm:pt modelId="{1A0AD7EA-80FF-496A-BA62-2824179CD021}" type="parTrans" cxnId="{14219DB4-D71C-482E-81BC-2618814BE53A}">
      <dgm:prSet/>
      <dgm:spPr/>
      <dgm:t>
        <a:bodyPr/>
        <a:lstStyle/>
        <a:p>
          <a:endParaRPr lang="en-US"/>
        </a:p>
      </dgm:t>
    </dgm:pt>
    <dgm:pt modelId="{5876601E-A19F-4CAA-8C46-3D532639880B}" type="sibTrans" cxnId="{14219DB4-D71C-482E-81BC-2618814BE53A}">
      <dgm:prSet/>
      <dgm:spPr/>
      <dgm:t>
        <a:bodyPr/>
        <a:lstStyle/>
        <a:p>
          <a:endParaRPr lang="en-US"/>
        </a:p>
      </dgm:t>
    </dgm:pt>
    <dgm:pt modelId="{921B7DB5-9009-4702-8512-50A8C4AF7001}" type="pres">
      <dgm:prSet presAssocID="{5544DE39-9643-4059-A9C4-55B243CB55B4}" presName="Name0" presStyleCnt="0">
        <dgm:presLayoutVars>
          <dgm:dir/>
          <dgm:animLvl val="lvl"/>
          <dgm:resizeHandles val="exact"/>
        </dgm:presLayoutVars>
      </dgm:prSet>
      <dgm:spPr/>
      <dgm:t>
        <a:bodyPr/>
        <a:lstStyle/>
        <a:p>
          <a:endParaRPr lang="en-US"/>
        </a:p>
      </dgm:t>
    </dgm:pt>
    <dgm:pt modelId="{433ADBAF-534F-4AC8-8698-38D91D4777AD}" type="pres">
      <dgm:prSet presAssocID="{426747B4-5ECD-4FC6-B4B2-BD0041B15320}" presName="linNode" presStyleCnt="0"/>
      <dgm:spPr/>
    </dgm:pt>
    <dgm:pt modelId="{952A603F-E14C-49A3-A797-9A164E822BA8}" type="pres">
      <dgm:prSet presAssocID="{426747B4-5ECD-4FC6-B4B2-BD0041B15320}" presName="parentText" presStyleLbl="node1" presStyleIdx="0" presStyleCnt="3">
        <dgm:presLayoutVars>
          <dgm:chMax val="1"/>
          <dgm:bulletEnabled val="1"/>
        </dgm:presLayoutVars>
      </dgm:prSet>
      <dgm:spPr/>
      <dgm:t>
        <a:bodyPr/>
        <a:lstStyle/>
        <a:p>
          <a:endParaRPr lang="en-US"/>
        </a:p>
      </dgm:t>
    </dgm:pt>
    <dgm:pt modelId="{1B0C2356-2226-4BBB-B214-058FDDEB4303}" type="pres">
      <dgm:prSet presAssocID="{426747B4-5ECD-4FC6-B4B2-BD0041B15320}" presName="descendantText" presStyleLbl="alignAccFollowNode1" presStyleIdx="0" presStyleCnt="3">
        <dgm:presLayoutVars>
          <dgm:bulletEnabled val="1"/>
        </dgm:presLayoutVars>
      </dgm:prSet>
      <dgm:spPr/>
      <dgm:t>
        <a:bodyPr/>
        <a:lstStyle/>
        <a:p>
          <a:endParaRPr lang="en-US"/>
        </a:p>
      </dgm:t>
    </dgm:pt>
    <dgm:pt modelId="{ECB4AEA2-52A8-4E93-9246-885A34FD91F4}" type="pres">
      <dgm:prSet presAssocID="{CB9D35C9-0BF6-4F7A-B72A-64912163C196}" presName="sp" presStyleCnt="0"/>
      <dgm:spPr/>
    </dgm:pt>
    <dgm:pt modelId="{55C3A078-3DD5-45AA-991E-D220C33BCD6C}" type="pres">
      <dgm:prSet presAssocID="{75EC1A67-5E2F-4DCD-8DA6-4006F80755E9}" presName="linNode" presStyleCnt="0"/>
      <dgm:spPr/>
    </dgm:pt>
    <dgm:pt modelId="{4908E489-50D2-47F5-8EA3-61FD0F0428D2}" type="pres">
      <dgm:prSet presAssocID="{75EC1A67-5E2F-4DCD-8DA6-4006F80755E9}" presName="parentText" presStyleLbl="node1" presStyleIdx="1" presStyleCnt="3">
        <dgm:presLayoutVars>
          <dgm:chMax val="1"/>
          <dgm:bulletEnabled val="1"/>
        </dgm:presLayoutVars>
      </dgm:prSet>
      <dgm:spPr/>
      <dgm:t>
        <a:bodyPr/>
        <a:lstStyle/>
        <a:p>
          <a:endParaRPr lang="en-US"/>
        </a:p>
      </dgm:t>
    </dgm:pt>
    <dgm:pt modelId="{D95B08BF-A1F3-48CF-9C91-7B251550100C}" type="pres">
      <dgm:prSet presAssocID="{75EC1A67-5E2F-4DCD-8DA6-4006F80755E9}" presName="descendantText" presStyleLbl="alignAccFollowNode1" presStyleIdx="1" presStyleCnt="3">
        <dgm:presLayoutVars>
          <dgm:bulletEnabled val="1"/>
        </dgm:presLayoutVars>
      </dgm:prSet>
      <dgm:spPr/>
      <dgm:t>
        <a:bodyPr/>
        <a:lstStyle/>
        <a:p>
          <a:endParaRPr lang="en-US"/>
        </a:p>
      </dgm:t>
    </dgm:pt>
    <dgm:pt modelId="{6FD7944D-DCEF-466A-86AB-39BB3B7FF9D6}" type="pres">
      <dgm:prSet presAssocID="{EC821F33-E819-4DC2-8E37-25DB1ABBA2E9}" presName="sp" presStyleCnt="0"/>
      <dgm:spPr/>
    </dgm:pt>
    <dgm:pt modelId="{9754DFAE-A4B0-4987-BD9B-0633CF5C312C}" type="pres">
      <dgm:prSet presAssocID="{B63FABEB-F407-4118-BFBF-F69D65C820C5}" presName="linNode" presStyleCnt="0"/>
      <dgm:spPr/>
    </dgm:pt>
    <dgm:pt modelId="{F104C0D0-4651-461C-B7B8-151B2B6D3A60}" type="pres">
      <dgm:prSet presAssocID="{B63FABEB-F407-4118-BFBF-F69D65C820C5}" presName="parentText" presStyleLbl="node1" presStyleIdx="2" presStyleCnt="3">
        <dgm:presLayoutVars>
          <dgm:chMax val="1"/>
          <dgm:bulletEnabled val="1"/>
        </dgm:presLayoutVars>
      </dgm:prSet>
      <dgm:spPr/>
      <dgm:t>
        <a:bodyPr/>
        <a:lstStyle/>
        <a:p>
          <a:endParaRPr lang="en-US"/>
        </a:p>
      </dgm:t>
    </dgm:pt>
    <dgm:pt modelId="{71B6A33F-4F7B-4428-94B3-D8BED87AC345}" type="pres">
      <dgm:prSet presAssocID="{B63FABEB-F407-4118-BFBF-F69D65C820C5}" presName="descendantText" presStyleLbl="alignAccFollowNode1" presStyleIdx="2" presStyleCnt="3" custScaleY="112346">
        <dgm:presLayoutVars>
          <dgm:bulletEnabled val="1"/>
        </dgm:presLayoutVars>
      </dgm:prSet>
      <dgm:spPr/>
      <dgm:t>
        <a:bodyPr/>
        <a:lstStyle/>
        <a:p>
          <a:endParaRPr lang="en-US"/>
        </a:p>
      </dgm:t>
    </dgm:pt>
  </dgm:ptLst>
  <dgm:cxnLst>
    <dgm:cxn modelId="{85296E5D-5032-4D57-B8BF-D927334523FA}" type="presOf" srcId="{620D1425-E6F7-4378-A938-D2F3827B6126}" destId="{1B0C2356-2226-4BBB-B214-058FDDEB4303}" srcOrd="0" destOrd="0" presId="urn:microsoft.com/office/officeart/2005/8/layout/vList5"/>
    <dgm:cxn modelId="{C2467965-0FA4-458E-8A03-3C01C128C096}" srcId="{B63FABEB-F407-4118-BFBF-F69D65C820C5}" destId="{691AFDAB-9F8B-4B01-853C-02AC781A5A3A}" srcOrd="3" destOrd="0" parTransId="{0FE77B54-FCD2-4028-97D2-809CCE818708}" sibTransId="{F5C8ACBD-BCCB-4EA2-B45A-E49D3C45E517}"/>
    <dgm:cxn modelId="{B3906C30-0521-4D8B-93EE-2287D343B06D}" type="presOf" srcId="{65A7CD0F-D7E9-4ACA-91ED-DE6CB438BF14}" destId="{D95B08BF-A1F3-48CF-9C91-7B251550100C}" srcOrd="0" destOrd="0" presId="urn:microsoft.com/office/officeart/2005/8/layout/vList5"/>
    <dgm:cxn modelId="{0E917B84-9DCA-4CC9-BA9C-EE660622BFFB}" srcId="{B63FABEB-F407-4118-BFBF-F69D65C820C5}" destId="{F201C679-6CCE-4E00-AFFC-46D4C403C40E}" srcOrd="1" destOrd="0" parTransId="{672D3336-EA7A-4C01-ABC6-C0BFE1129B9D}" sibTransId="{065A678A-4433-4103-94B2-4610CF601348}"/>
    <dgm:cxn modelId="{14219DB4-D71C-482E-81BC-2618814BE53A}" srcId="{B63FABEB-F407-4118-BFBF-F69D65C820C5}" destId="{93EFFB7C-544E-489A-9BE1-9BC4F529A473}" srcOrd="2" destOrd="0" parTransId="{1A0AD7EA-80FF-496A-BA62-2824179CD021}" sibTransId="{5876601E-A19F-4CAA-8C46-3D532639880B}"/>
    <dgm:cxn modelId="{CE128990-27AA-4D74-8131-B37B7C1C410D}" type="presOf" srcId="{75EC1A67-5E2F-4DCD-8DA6-4006F80755E9}" destId="{4908E489-50D2-47F5-8EA3-61FD0F0428D2}" srcOrd="0" destOrd="0" presId="urn:microsoft.com/office/officeart/2005/8/layout/vList5"/>
    <dgm:cxn modelId="{316CA07E-5A68-484E-9F4B-CA65FFB5F828}" srcId="{5544DE39-9643-4059-A9C4-55B243CB55B4}" destId="{B63FABEB-F407-4118-BFBF-F69D65C820C5}" srcOrd="2" destOrd="0" parTransId="{E19779B0-F940-466A-A2ED-BF6E8BABF5F8}" sibTransId="{437A7A66-565C-4FD0-905A-156A32E14F07}"/>
    <dgm:cxn modelId="{73C240FA-819E-480F-AD79-E3830AE202B5}" srcId="{5544DE39-9643-4059-A9C4-55B243CB55B4}" destId="{75EC1A67-5E2F-4DCD-8DA6-4006F80755E9}" srcOrd="1" destOrd="0" parTransId="{FE7383FD-6FC8-4FBD-9D50-FB109AD40CA8}" sibTransId="{EC821F33-E819-4DC2-8E37-25DB1ABBA2E9}"/>
    <dgm:cxn modelId="{A95A4FB6-D87B-4392-A662-94E15795E78E}" type="presOf" srcId="{B4CAA64E-0A87-48DD-BCD7-AF8403BED699}" destId="{71B6A33F-4F7B-4428-94B3-D8BED87AC345}" srcOrd="0" destOrd="0" presId="urn:microsoft.com/office/officeart/2005/8/layout/vList5"/>
    <dgm:cxn modelId="{92EBFA69-C768-4317-8CA0-C92ADCD03125}" type="presOf" srcId="{691AFDAB-9F8B-4B01-853C-02AC781A5A3A}" destId="{71B6A33F-4F7B-4428-94B3-D8BED87AC345}" srcOrd="0" destOrd="3" presId="urn:microsoft.com/office/officeart/2005/8/layout/vList5"/>
    <dgm:cxn modelId="{90F607A2-3374-40E6-AEF4-17C21F439618}" type="presOf" srcId="{F201C679-6CCE-4E00-AFFC-46D4C403C40E}" destId="{71B6A33F-4F7B-4428-94B3-D8BED87AC345}" srcOrd="0" destOrd="1" presId="urn:microsoft.com/office/officeart/2005/8/layout/vList5"/>
    <dgm:cxn modelId="{FDE4484E-A9EA-4195-B2F7-653D6C5096C6}" srcId="{B63FABEB-F407-4118-BFBF-F69D65C820C5}" destId="{B4CAA64E-0A87-48DD-BCD7-AF8403BED699}" srcOrd="0" destOrd="0" parTransId="{22AC1CAD-5340-48D3-A053-4F3E324C1C62}" sibTransId="{A76B2AA2-37B2-4FBB-A7EC-3EC64F10EACF}"/>
    <dgm:cxn modelId="{85754953-8A91-4753-88B3-2AECBD9684B8}" srcId="{75EC1A67-5E2F-4DCD-8DA6-4006F80755E9}" destId="{65A7CD0F-D7E9-4ACA-91ED-DE6CB438BF14}" srcOrd="0" destOrd="0" parTransId="{D179D7FF-FF07-4B1F-B08E-17E1B16F67AE}" sibTransId="{041599D1-89D9-499B-8A8F-3D82B83107A6}"/>
    <dgm:cxn modelId="{A109D9D3-5F4A-4966-AD36-61A2639092EC}" type="presOf" srcId="{5544DE39-9643-4059-A9C4-55B243CB55B4}" destId="{921B7DB5-9009-4702-8512-50A8C4AF7001}" srcOrd="0" destOrd="0" presId="urn:microsoft.com/office/officeart/2005/8/layout/vList5"/>
    <dgm:cxn modelId="{0E98EC07-C589-4C04-BFC1-CFA8F235FD4A}" srcId="{426747B4-5ECD-4FC6-B4B2-BD0041B15320}" destId="{620D1425-E6F7-4378-A938-D2F3827B6126}" srcOrd="0" destOrd="0" parTransId="{C93829EE-410C-4C18-9255-0179CE9DDC33}" sibTransId="{836B34E3-6A3E-4BC4-985F-4CD42C79B738}"/>
    <dgm:cxn modelId="{A6CBB12E-DF5A-4925-974A-10BF602D36AC}" type="presOf" srcId="{B63FABEB-F407-4118-BFBF-F69D65C820C5}" destId="{F104C0D0-4651-461C-B7B8-151B2B6D3A60}" srcOrd="0" destOrd="0" presId="urn:microsoft.com/office/officeart/2005/8/layout/vList5"/>
    <dgm:cxn modelId="{391BCFC4-A003-4BC4-A604-5932FB674F9D}" type="presOf" srcId="{426747B4-5ECD-4FC6-B4B2-BD0041B15320}" destId="{952A603F-E14C-49A3-A797-9A164E822BA8}" srcOrd="0" destOrd="0" presId="urn:microsoft.com/office/officeart/2005/8/layout/vList5"/>
    <dgm:cxn modelId="{6CEBCB17-4CEE-4AC8-92A8-2DF9738C06DB}" srcId="{5544DE39-9643-4059-A9C4-55B243CB55B4}" destId="{426747B4-5ECD-4FC6-B4B2-BD0041B15320}" srcOrd="0" destOrd="0" parTransId="{540C398F-2EF5-4201-864A-EDCA47E08302}" sibTransId="{CB9D35C9-0BF6-4F7A-B72A-64912163C196}"/>
    <dgm:cxn modelId="{F469CA28-F8B2-42C2-89BC-6138582E26EE}" type="presOf" srcId="{93EFFB7C-544E-489A-9BE1-9BC4F529A473}" destId="{71B6A33F-4F7B-4428-94B3-D8BED87AC345}" srcOrd="0" destOrd="2" presId="urn:microsoft.com/office/officeart/2005/8/layout/vList5"/>
    <dgm:cxn modelId="{6CE3AB3A-369E-424C-A9FF-7A550FB412CB}" type="presParOf" srcId="{921B7DB5-9009-4702-8512-50A8C4AF7001}" destId="{433ADBAF-534F-4AC8-8698-38D91D4777AD}" srcOrd="0" destOrd="0" presId="urn:microsoft.com/office/officeart/2005/8/layout/vList5"/>
    <dgm:cxn modelId="{3B0FA916-DE84-4F8C-B5A5-404AA80BCC27}" type="presParOf" srcId="{433ADBAF-534F-4AC8-8698-38D91D4777AD}" destId="{952A603F-E14C-49A3-A797-9A164E822BA8}" srcOrd="0" destOrd="0" presId="urn:microsoft.com/office/officeart/2005/8/layout/vList5"/>
    <dgm:cxn modelId="{8B76FC5D-BA2A-4BBF-A24A-993B1BDA3DD6}" type="presParOf" srcId="{433ADBAF-534F-4AC8-8698-38D91D4777AD}" destId="{1B0C2356-2226-4BBB-B214-058FDDEB4303}" srcOrd="1" destOrd="0" presId="urn:microsoft.com/office/officeart/2005/8/layout/vList5"/>
    <dgm:cxn modelId="{B0A56B31-9AB7-4503-9E44-C51AAA353BFD}" type="presParOf" srcId="{921B7DB5-9009-4702-8512-50A8C4AF7001}" destId="{ECB4AEA2-52A8-4E93-9246-885A34FD91F4}" srcOrd="1" destOrd="0" presId="urn:microsoft.com/office/officeart/2005/8/layout/vList5"/>
    <dgm:cxn modelId="{3EE23B5E-6801-4864-A6FF-E6AB670C5CC2}" type="presParOf" srcId="{921B7DB5-9009-4702-8512-50A8C4AF7001}" destId="{55C3A078-3DD5-45AA-991E-D220C33BCD6C}" srcOrd="2" destOrd="0" presId="urn:microsoft.com/office/officeart/2005/8/layout/vList5"/>
    <dgm:cxn modelId="{BE31975E-B095-4E85-9DF6-7E8CD5B83825}" type="presParOf" srcId="{55C3A078-3DD5-45AA-991E-D220C33BCD6C}" destId="{4908E489-50D2-47F5-8EA3-61FD0F0428D2}" srcOrd="0" destOrd="0" presId="urn:microsoft.com/office/officeart/2005/8/layout/vList5"/>
    <dgm:cxn modelId="{A61E7FDC-86C6-4A0D-96B6-D68DB095DE1F}" type="presParOf" srcId="{55C3A078-3DD5-45AA-991E-D220C33BCD6C}" destId="{D95B08BF-A1F3-48CF-9C91-7B251550100C}" srcOrd="1" destOrd="0" presId="urn:microsoft.com/office/officeart/2005/8/layout/vList5"/>
    <dgm:cxn modelId="{CBF44DC9-9C3A-40E7-9498-F8915D74D810}" type="presParOf" srcId="{921B7DB5-9009-4702-8512-50A8C4AF7001}" destId="{6FD7944D-DCEF-466A-86AB-39BB3B7FF9D6}" srcOrd="3" destOrd="0" presId="urn:microsoft.com/office/officeart/2005/8/layout/vList5"/>
    <dgm:cxn modelId="{13487E41-49FF-4EC1-87EA-E732B2F64877}" type="presParOf" srcId="{921B7DB5-9009-4702-8512-50A8C4AF7001}" destId="{9754DFAE-A4B0-4987-BD9B-0633CF5C312C}" srcOrd="4" destOrd="0" presId="urn:microsoft.com/office/officeart/2005/8/layout/vList5"/>
    <dgm:cxn modelId="{D991A7E3-8041-4906-A550-7E7ED00CF00A}" type="presParOf" srcId="{9754DFAE-A4B0-4987-BD9B-0633CF5C312C}" destId="{F104C0D0-4651-461C-B7B8-151B2B6D3A60}" srcOrd="0" destOrd="0" presId="urn:microsoft.com/office/officeart/2005/8/layout/vList5"/>
    <dgm:cxn modelId="{D29932D4-6C43-419C-AC00-DBD5AD86DA2C}" type="presParOf" srcId="{9754DFAE-A4B0-4987-BD9B-0633CF5C312C}" destId="{71B6A33F-4F7B-4428-94B3-D8BED87AC345}"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544DE39-9643-4059-A9C4-55B243CB55B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426747B4-5ECD-4FC6-B4B2-BD0041B15320}">
      <dgm:prSet phldrT="[Text]" custT="1"/>
      <dgm:spPr/>
      <dgm:t>
        <a:bodyPr/>
        <a:lstStyle/>
        <a:p>
          <a:r>
            <a:rPr lang="en-US" sz="2800" dirty="0" smtClean="0"/>
            <a:t>Problem Statement</a:t>
          </a:r>
          <a:endParaRPr lang="en-US" sz="2800" dirty="0"/>
        </a:p>
      </dgm:t>
    </dgm:pt>
    <dgm:pt modelId="{540C398F-2EF5-4201-864A-EDCA47E08302}" type="parTrans" cxnId="{6CEBCB17-4CEE-4AC8-92A8-2DF9738C06DB}">
      <dgm:prSet/>
      <dgm:spPr/>
      <dgm:t>
        <a:bodyPr/>
        <a:lstStyle/>
        <a:p>
          <a:endParaRPr lang="en-US"/>
        </a:p>
      </dgm:t>
    </dgm:pt>
    <dgm:pt modelId="{CB9D35C9-0BF6-4F7A-B72A-64912163C196}" type="sibTrans" cxnId="{6CEBCB17-4CEE-4AC8-92A8-2DF9738C06DB}">
      <dgm:prSet/>
      <dgm:spPr/>
      <dgm:t>
        <a:bodyPr/>
        <a:lstStyle/>
        <a:p>
          <a:endParaRPr lang="en-US"/>
        </a:p>
      </dgm:t>
    </dgm:pt>
    <dgm:pt modelId="{620D1425-E6F7-4378-A938-D2F3827B6126}">
      <dgm:prSet phldrT="[Text]" custT="1"/>
      <dgm:spPr/>
      <dgm:t>
        <a:bodyPr/>
        <a:lstStyle/>
        <a:p>
          <a:r>
            <a:rPr lang="en-US" sz="1600" dirty="0" smtClean="0"/>
            <a:t>There is a disincentive to re-structure contracts to provide additional operational flexibility under the current RA rules because doing so results in lower QC values</a:t>
          </a:r>
          <a:endParaRPr lang="en-US" sz="1600" dirty="0"/>
        </a:p>
      </dgm:t>
    </dgm:pt>
    <dgm:pt modelId="{C93829EE-410C-4C18-9255-0179CE9DDC33}" type="parTrans" cxnId="{0E98EC07-C589-4C04-BFC1-CFA8F235FD4A}">
      <dgm:prSet/>
      <dgm:spPr/>
      <dgm:t>
        <a:bodyPr/>
        <a:lstStyle/>
        <a:p>
          <a:endParaRPr lang="en-US"/>
        </a:p>
      </dgm:t>
    </dgm:pt>
    <dgm:pt modelId="{836B34E3-6A3E-4BC4-985F-4CD42C79B738}" type="sibTrans" cxnId="{0E98EC07-C589-4C04-BFC1-CFA8F235FD4A}">
      <dgm:prSet/>
      <dgm:spPr/>
      <dgm:t>
        <a:bodyPr/>
        <a:lstStyle/>
        <a:p>
          <a:endParaRPr lang="en-US"/>
        </a:p>
      </dgm:t>
    </dgm:pt>
    <dgm:pt modelId="{75EC1A67-5E2F-4DCD-8DA6-4006F80755E9}">
      <dgm:prSet phldrT="[Text]" custT="1"/>
      <dgm:spPr/>
      <dgm:t>
        <a:bodyPr/>
        <a:lstStyle/>
        <a:p>
          <a:r>
            <a:rPr lang="en-US" sz="2800" dirty="0" smtClean="0"/>
            <a:t>Proposed Solution</a:t>
          </a:r>
          <a:endParaRPr lang="en-US" sz="2800" dirty="0"/>
        </a:p>
      </dgm:t>
    </dgm:pt>
    <dgm:pt modelId="{FE7383FD-6FC8-4FBD-9D50-FB109AD40CA8}" type="parTrans" cxnId="{73C240FA-819E-480F-AD79-E3830AE202B5}">
      <dgm:prSet/>
      <dgm:spPr/>
      <dgm:t>
        <a:bodyPr/>
        <a:lstStyle/>
        <a:p>
          <a:endParaRPr lang="en-US"/>
        </a:p>
      </dgm:t>
    </dgm:pt>
    <dgm:pt modelId="{EC821F33-E819-4DC2-8E37-25DB1ABBA2E9}" type="sibTrans" cxnId="{73C240FA-819E-480F-AD79-E3830AE202B5}">
      <dgm:prSet/>
      <dgm:spPr/>
      <dgm:t>
        <a:bodyPr/>
        <a:lstStyle/>
        <a:p>
          <a:endParaRPr lang="en-US"/>
        </a:p>
      </dgm:t>
    </dgm:pt>
    <dgm:pt modelId="{65A7CD0F-D7E9-4ACA-91ED-DE6CB438BF14}">
      <dgm:prSet phldrT="[Text]" custT="1"/>
      <dgm:spPr/>
      <dgm:t>
        <a:bodyPr/>
        <a:lstStyle/>
        <a:p>
          <a:r>
            <a:rPr lang="en-US" sz="1400" dirty="0" smtClean="0"/>
            <a:t>The Commission should modify the system and local RA counting rules for resources that are capable of operating in accordance with day-ahead and pre-day-ahead scheduling instruction, but are not fully capable of responding to real-time dispatch instructions, so that the QC values for such resources are equal to </a:t>
          </a:r>
          <a:r>
            <a:rPr lang="en-US" sz="1400" dirty="0" err="1" smtClean="0"/>
            <a:t>Pmax</a:t>
          </a:r>
          <a:r>
            <a:rPr lang="en-US" sz="1400" dirty="0" smtClean="0"/>
            <a:t>, rather than based on historical output.</a:t>
          </a:r>
          <a:endParaRPr lang="en-US" sz="1400" dirty="0"/>
        </a:p>
      </dgm:t>
    </dgm:pt>
    <dgm:pt modelId="{D179D7FF-FF07-4B1F-B08E-17E1B16F67AE}" type="parTrans" cxnId="{85754953-8A91-4753-88B3-2AECBD9684B8}">
      <dgm:prSet/>
      <dgm:spPr/>
      <dgm:t>
        <a:bodyPr/>
        <a:lstStyle/>
        <a:p>
          <a:endParaRPr lang="en-US"/>
        </a:p>
      </dgm:t>
    </dgm:pt>
    <dgm:pt modelId="{041599D1-89D9-499B-8A8F-3D82B83107A6}" type="sibTrans" cxnId="{85754953-8A91-4753-88B3-2AECBD9684B8}">
      <dgm:prSet/>
      <dgm:spPr/>
      <dgm:t>
        <a:bodyPr/>
        <a:lstStyle/>
        <a:p>
          <a:endParaRPr lang="en-US"/>
        </a:p>
      </dgm:t>
    </dgm:pt>
    <dgm:pt modelId="{B63FABEB-F407-4118-BFBF-F69D65C820C5}">
      <dgm:prSet phldrT="[Text]" custT="1"/>
      <dgm:spPr/>
      <dgm:t>
        <a:bodyPr/>
        <a:lstStyle/>
        <a:p>
          <a:r>
            <a:rPr lang="en-US" sz="2800" dirty="0" smtClean="0"/>
            <a:t>Justification for Proposal</a:t>
          </a:r>
          <a:endParaRPr lang="en-US" sz="2800" dirty="0"/>
        </a:p>
      </dgm:t>
    </dgm:pt>
    <dgm:pt modelId="{E19779B0-F940-466A-A2ED-BF6E8BABF5F8}" type="parTrans" cxnId="{316CA07E-5A68-484E-9F4B-CA65FFB5F828}">
      <dgm:prSet/>
      <dgm:spPr/>
      <dgm:t>
        <a:bodyPr/>
        <a:lstStyle/>
        <a:p>
          <a:endParaRPr lang="en-US"/>
        </a:p>
      </dgm:t>
    </dgm:pt>
    <dgm:pt modelId="{437A7A66-565C-4FD0-905A-156A32E14F07}" type="sibTrans" cxnId="{316CA07E-5A68-484E-9F4B-CA65FFB5F828}">
      <dgm:prSet/>
      <dgm:spPr/>
      <dgm:t>
        <a:bodyPr/>
        <a:lstStyle/>
        <a:p>
          <a:endParaRPr lang="en-US"/>
        </a:p>
      </dgm:t>
    </dgm:pt>
    <dgm:pt modelId="{B4CAA64E-0A87-48DD-BCD7-AF8403BED699}">
      <dgm:prSet phldrT="[Text]" custT="1"/>
      <dgm:spPr/>
      <dgm:t>
        <a:bodyPr/>
        <a:lstStyle/>
        <a:p>
          <a:r>
            <a:rPr lang="en-US" sz="1400" dirty="0" smtClean="0"/>
            <a:t>Recognize the QC value of a resource that can be scheduled to its </a:t>
          </a:r>
          <a:r>
            <a:rPr lang="en-US" sz="1400" dirty="0" err="1" smtClean="0"/>
            <a:t>Pmax</a:t>
          </a:r>
          <a:r>
            <a:rPr lang="en-US" sz="1400" dirty="0" smtClean="0"/>
            <a:t> when the CAISO finds it beneficial to do so</a:t>
          </a:r>
          <a:endParaRPr lang="en-US" sz="1400" dirty="0"/>
        </a:p>
      </dgm:t>
    </dgm:pt>
    <dgm:pt modelId="{22AC1CAD-5340-48D3-A053-4F3E324C1C62}" type="parTrans" cxnId="{FDE4484E-A9EA-4195-B2F7-653D6C5096C6}">
      <dgm:prSet/>
      <dgm:spPr/>
      <dgm:t>
        <a:bodyPr/>
        <a:lstStyle/>
        <a:p>
          <a:endParaRPr lang="en-US"/>
        </a:p>
      </dgm:t>
    </dgm:pt>
    <dgm:pt modelId="{A76B2AA2-37B2-4FBB-A7EC-3EC64F10EACF}" type="sibTrans" cxnId="{FDE4484E-A9EA-4195-B2F7-653D6C5096C6}">
      <dgm:prSet/>
      <dgm:spPr/>
      <dgm:t>
        <a:bodyPr/>
        <a:lstStyle/>
        <a:p>
          <a:endParaRPr lang="en-US"/>
        </a:p>
      </dgm:t>
    </dgm:pt>
    <dgm:pt modelId="{112082C1-CF98-4F9D-8558-7AEC6AF56E64}">
      <dgm:prSet phldrT="[Text]" custT="1"/>
      <dgm:spPr/>
      <dgm:t>
        <a:bodyPr/>
        <a:lstStyle/>
        <a:p>
          <a:r>
            <a:rPr lang="en-US" sz="1400" dirty="0" smtClean="0"/>
            <a:t>Help address potential over-generation conditions by creating an incentive to operate flexibly</a:t>
          </a:r>
          <a:endParaRPr lang="en-US" sz="1400" dirty="0"/>
        </a:p>
      </dgm:t>
    </dgm:pt>
    <dgm:pt modelId="{3689A810-1E7D-426C-A19F-BB37A07617B9}" type="parTrans" cxnId="{AB432AFD-2489-4C90-9327-80260813CC8C}">
      <dgm:prSet/>
      <dgm:spPr/>
      <dgm:t>
        <a:bodyPr/>
        <a:lstStyle/>
        <a:p>
          <a:endParaRPr lang="en-US"/>
        </a:p>
      </dgm:t>
    </dgm:pt>
    <dgm:pt modelId="{DFEC5332-5357-4543-B947-B570719A154A}" type="sibTrans" cxnId="{AB432AFD-2489-4C90-9327-80260813CC8C}">
      <dgm:prSet/>
      <dgm:spPr/>
      <dgm:t>
        <a:bodyPr/>
        <a:lstStyle/>
        <a:p>
          <a:endParaRPr lang="en-US"/>
        </a:p>
      </dgm:t>
    </dgm:pt>
    <dgm:pt modelId="{D93C8E89-BB41-4063-8110-C208FD590E0C}">
      <dgm:prSet phldrT="[Text]" custT="1"/>
      <dgm:spPr/>
      <dgm:t>
        <a:bodyPr/>
        <a:lstStyle/>
        <a:p>
          <a:r>
            <a:rPr lang="en-US" sz="1400" dirty="0" smtClean="0"/>
            <a:t>Provide more operational flexibility to the CAISO</a:t>
          </a:r>
          <a:endParaRPr lang="en-US" sz="1400" dirty="0"/>
        </a:p>
      </dgm:t>
    </dgm:pt>
    <dgm:pt modelId="{CF21E8E7-0A60-46C1-BD11-B9E288D684A4}" type="parTrans" cxnId="{EC40F3CD-5B1F-4408-AACE-4E3A569CBDE3}">
      <dgm:prSet/>
      <dgm:spPr/>
      <dgm:t>
        <a:bodyPr/>
        <a:lstStyle/>
        <a:p>
          <a:endParaRPr lang="en-US"/>
        </a:p>
      </dgm:t>
    </dgm:pt>
    <dgm:pt modelId="{DEA5B872-B96D-49CB-9A85-E87FA48BF5B6}" type="sibTrans" cxnId="{EC40F3CD-5B1F-4408-AACE-4E3A569CBDE3}">
      <dgm:prSet/>
      <dgm:spPr/>
      <dgm:t>
        <a:bodyPr/>
        <a:lstStyle/>
        <a:p>
          <a:endParaRPr lang="en-US"/>
        </a:p>
      </dgm:t>
    </dgm:pt>
    <dgm:pt modelId="{EFEE17A4-5EF7-4368-A767-81EE470F9261}">
      <dgm:prSet phldrT="[Text]" custT="1"/>
      <dgm:spPr/>
      <dgm:t>
        <a:bodyPr/>
        <a:lstStyle/>
        <a:p>
          <a:r>
            <a:rPr lang="en-US" sz="1400" dirty="0" smtClean="0"/>
            <a:t>Helps prevent over-procurement</a:t>
          </a:r>
          <a:endParaRPr lang="en-US" sz="1400" dirty="0"/>
        </a:p>
      </dgm:t>
    </dgm:pt>
    <dgm:pt modelId="{87FF041F-90E7-4629-8867-6D314CE1A3CC}" type="parTrans" cxnId="{7C2B796D-4586-48E0-8F74-3975AD9988E5}">
      <dgm:prSet/>
      <dgm:spPr/>
      <dgm:t>
        <a:bodyPr/>
        <a:lstStyle/>
        <a:p>
          <a:endParaRPr lang="en-US"/>
        </a:p>
      </dgm:t>
    </dgm:pt>
    <dgm:pt modelId="{A8B48563-B543-47B0-9CA0-BE0BEC66787F}" type="sibTrans" cxnId="{7C2B796D-4586-48E0-8F74-3975AD9988E5}">
      <dgm:prSet/>
      <dgm:spPr/>
      <dgm:t>
        <a:bodyPr/>
        <a:lstStyle/>
        <a:p>
          <a:endParaRPr lang="en-US"/>
        </a:p>
      </dgm:t>
    </dgm:pt>
    <dgm:pt modelId="{CA170A15-CEA1-4E4B-8268-E3C9924D5402}">
      <dgm:prSet custT="1"/>
      <dgm:spPr/>
      <dgm:t>
        <a:bodyPr/>
        <a:lstStyle/>
        <a:p>
          <a:r>
            <a:rPr lang="en-US" sz="1400" dirty="0" smtClean="0"/>
            <a:t>Reduces costs to customers</a:t>
          </a:r>
          <a:endParaRPr lang="en-US" sz="1400" dirty="0"/>
        </a:p>
      </dgm:t>
    </dgm:pt>
    <dgm:pt modelId="{04CA0E73-FFA8-44C0-BB45-F1F93A13C77C}" type="parTrans" cxnId="{D36142EF-EBAC-4BAE-8339-A59E40DD564D}">
      <dgm:prSet/>
      <dgm:spPr/>
      <dgm:t>
        <a:bodyPr/>
        <a:lstStyle/>
        <a:p>
          <a:endParaRPr lang="en-US"/>
        </a:p>
      </dgm:t>
    </dgm:pt>
    <dgm:pt modelId="{9EDB9031-AA16-41FC-9A2E-4B56FC136EC7}" type="sibTrans" cxnId="{D36142EF-EBAC-4BAE-8339-A59E40DD564D}">
      <dgm:prSet/>
      <dgm:spPr/>
      <dgm:t>
        <a:bodyPr/>
        <a:lstStyle/>
        <a:p>
          <a:endParaRPr lang="en-US"/>
        </a:p>
      </dgm:t>
    </dgm:pt>
    <dgm:pt modelId="{921B7DB5-9009-4702-8512-50A8C4AF7001}" type="pres">
      <dgm:prSet presAssocID="{5544DE39-9643-4059-A9C4-55B243CB55B4}" presName="Name0" presStyleCnt="0">
        <dgm:presLayoutVars>
          <dgm:dir/>
          <dgm:animLvl val="lvl"/>
          <dgm:resizeHandles val="exact"/>
        </dgm:presLayoutVars>
      </dgm:prSet>
      <dgm:spPr/>
      <dgm:t>
        <a:bodyPr/>
        <a:lstStyle/>
        <a:p>
          <a:endParaRPr lang="en-US"/>
        </a:p>
      </dgm:t>
    </dgm:pt>
    <dgm:pt modelId="{433ADBAF-534F-4AC8-8698-38D91D4777AD}" type="pres">
      <dgm:prSet presAssocID="{426747B4-5ECD-4FC6-B4B2-BD0041B15320}" presName="linNode" presStyleCnt="0"/>
      <dgm:spPr/>
    </dgm:pt>
    <dgm:pt modelId="{952A603F-E14C-49A3-A797-9A164E822BA8}" type="pres">
      <dgm:prSet presAssocID="{426747B4-5ECD-4FC6-B4B2-BD0041B15320}" presName="parentText" presStyleLbl="node1" presStyleIdx="0" presStyleCnt="3">
        <dgm:presLayoutVars>
          <dgm:chMax val="1"/>
          <dgm:bulletEnabled val="1"/>
        </dgm:presLayoutVars>
      </dgm:prSet>
      <dgm:spPr/>
      <dgm:t>
        <a:bodyPr/>
        <a:lstStyle/>
        <a:p>
          <a:endParaRPr lang="en-US"/>
        </a:p>
      </dgm:t>
    </dgm:pt>
    <dgm:pt modelId="{1B0C2356-2226-4BBB-B214-058FDDEB4303}" type="pres">
      <dgm:prSet presAssocID="{426747B4-5ECD-4FC6-B4B2-BD0041B15320}" presName="descendantText" presStyleLbl="alignAccFollowNode1" presStyleIdx="0" presStyleCnt="3" custLinFactNeighborY="-675">
        <dgm:presLayoutVars>
          <dgm:bulletEnabled val="1"/>
        </dgm:presLayoutVars>
      </dgm:prSet>
      <dgm:spPr/>
      <dgm:t>
        <a:bodyPr/>
        <a:lstStyle/>
        <a:p>
          <a:endParaRPr lang="en-US"/>
        </a:p>
      </dgm:t>
    </dgm:pt>
    <dgm:pt modelId="{ECB4AEA2-52A8-4E93-9246-885A34FD91F4}" type="pres">
      <dgm:prSet presAssocID="{CB9D35C9-0BF6-4F7A-B72A-64912163C196}" presName="sp" presStyleCnt="0"/>
      <dgm:spPr/>
    </dgm:pt>
    <dgm:pt modelId="{55C3A078-3DD5-45AA-991E-D220C33BCD6C}" type="pres">
      <dgm:prSet presAssocID="{75EC1A67-5E2F-4DCD-8DA6-4006F80755E9}" presName="linNode" presStyleCnt="0"/>
      <dgm:spPr/>
    </dgm:pt>
    <dgm:pt modelId="{4908E489-50D2-47F5-8EA3-61FD0F0428D2}" type="pres">
      <dgm:prSet presAssocID="{75EC1A67-5E2F-4DCD-8DA6-4006F80755E9}" presName="parentText" presStyleLbl="node1" presStyleIdx="1" presStyleCnt="3">
        <dgm:presLayoutVars>
          <dgm:chMax val="1"/>
          <dgm:bulletEnabled val="1"/>
        </dgm:presLayoutVars>
      </dgm:prSet>
      <dgm:spPr/>
      <dgm:t>
        <a:bodyPr/>
        <a:lstStyle/>
        <a:p>
          <a:endParaRPr lang="en-US"/>
        </a:p>
      </dgm:t>
    </dgm:pt>
    <dgm:pt modelId="{D95B08BF-A1F3-48CF-9C91-7B251550100C}" type="pres">
      <dgm:prSet presAssocID="{75EC1A67-5E2F-4DCD-8DA6-4006F80755E9}" presName="descendantText" presStyleLbl="alignAccFollowNode1" presStyleIdx="1" presStyleCnt="3">
        <dgm:presLayoutVars>
          <dgm:bulletEnabled val="1"/>
        </dgm:presLayoutVars>
      </dgm:prSet>
      <dgm:spPr/>
      <dgm:t>
        <a:bodyPr/>
        <a:lstStyle/>
        <a:p>
          <a:endParaRPr lang="en-US"/>
        </a:p>
      </dgm:t>
    </dgm:pt>
    <dgm:pt modelId="{6FD7944D-DCEF-466A-86AB-39BB3B7FF9D6}" type="pres">
      <dgm:prSet presAssocID="{EC821F33-E819-4DC2-8E37-25DB1ABBA2E9}" presName="sp" presStyleCnt="0"/>
      <dgm:spPr/>
    </dgm:pt>
    <dgm:pt modelId="{9754DFAE-A4B0-4987-BD9B-0633CF5C312C}" type="pres">
      <dgm:prSet presAssocID="{B63FABEB-F407-4118-BFBF-F69D65C820C5}" presName="linNode" presStyleCnt="0"/>
      <dgm:spPr/>
    </dgm:pt>
    <dgm:pt modelId="{F104C0D0-4651-461C-B7B8-151B2B6D3A60}" type="pres">
      <dgm:prSet presAssocID="{B63FABEB-F407-4118-BFBF-F69D65C820C5}" presName="parentText" presStyleLbl="node1" presStyleIdx="2" presStyleCnt="3">
        <dgm:presLayoutVars>
          <dgm:chMax val="1"/>
          <dgm:bulletEnabled val="1"/>
        </dgm:presLayoutVars>
      </dgm:prSet>
      <dgm:spPr/>
      <dgm:t>
        <a:bodyPr/>
        <a:lstStyle/>
        <a:p>
          <a:endParaRPr lang="en-US"/>
        </a:p>
      </dgm:t>
    </dgm:pt>
    <dgm:pt modelId="{71B6A33F-4F7B-4428-94B3-D8BED87AC345}" type="pres">
      <dgm:prSet presAssocID="{B63FABEB-F407-4118-BFBF-F69D65C820C5}" presName="descendantText" presStyleLbl="alignAccFollowNode1" presStyleIdx="2" presStyleCnt="3" custScaleX="99444" custScaleY="124502" custLinFactNeighborY="675">
        <dgm:presLayoutVars>
          <dgm:bulletEnabled val="1"/>
        </dgm:presLayoutVars>
      </dgm:prSet>
      <dgm:spPr/>
      <dgm:t>
        <a:bodyPr/>
        <a:lstStyle/>
        <a:p>
          <a:endParaRPr lang="en-US"/>
        </a:p>
      </dgm:t>
    </dgm:pt>
  </dgm:ptLst>
  <dgm:cxnLst>
    <dgm:cxn modelId="{257086A4-C256-4B26-89BF-4B762ADC9543}" type="presOf" srcId="{65A7CD0F-D7E9-4ACA-91ED-DE6CB438BF14}" destId="{D95B08BF-A1F3-48CF-9C91-7B251550100C}" srcOrd="0" destOrd="0" presId="urn:microsoft.com/office/officeart/2005/8/layout/vList5"/>
    <dgm:cxn modelId="{8010B4FA-E49A-48E0-9744-B3530F2CC8EE}" type="presOf" srcId="{B4CAA64E-0A87-48DD-BCD7-AF8403BED699}" destId="{71B6A33F-4F7B-4428-94B3-D8BED87AC345}" srcOrd="0" destOrd="0" presId="urn:microsoft.com/office/officeart/2005/8/layout/vList5"/>
    <dgm:cxn modelId="{D36142EF-EBAC-4BAE-8339-A59E40DD564D}" srcId="{B63FABEB-F407-4118-BFBF-F69D65C820C5}" destId="{CA170A15-CEA1-4E4B-8268-E3C9924D5402}" srcOrd="4" destOrd="0" parTransId="{04CA0E73-FFA8-44C0-BB45-F1F93A13C77C}" sibTransId="{9EDB9031-AA16-41FC-9A2E-4B56FC136EC7}"/>
    <dgm:cxn modelId="{3F75D14E-A003-4E64-8456-72BAF509D159}" type="presOf" srcId="{EFEE17A4-5EF7-4368-A767-81EE470F9261}" destId="{71B6A33F-4F7B-4428-94B3-D8BED87AC345}" srcOrd="0" destOrd="3" presId="urn:microsoft.com/office/officeart/2005/8/layout/vList5"/>
    <dgm:cxn modelId="{F9F59678-C035-4F92-B0E6-125F8DA0C36C}" type="presOf" srcId="{5544DE39-9643-4059-A9C4-55B243CB55B4}" destId="{921B7DB5-9009-4702-8512-50A8C4AF7001}" srcOrd="0" destOrd="0" presId="urn:microsoft.com/office/officeart/2005/8/layout/vList5"/>
    <dgm:cxn modelId="{C58EF88E-FD63-4DEB-A408-4C7D9FEBD7B7}" type="presOf" srcId="{112082C1-CF98-4F9D-8558-7AEC6AF56E64}" destId="{71B6A33F-4F7B-4428-94B3-D8BED87AC345}" srcOrd="0" destOrd="2" presId="urn:microsoft.com/office/officeart/2005/8/layout/vList5"/>
    <dgm:cxn modelId="{AB432AFD-2489-4C90-9327-80260813CC8C}" srcId="{B63FABEB-F407-4118-BFBF-F69D65C820C5}" destId="{112082C1-CF98-4F9D-8558-7AEC6AF56E64}" srcOrd="2" destOrd="0" parTransId="{3689A810-1E7D-426C-A19F-BB37A07617B9}" sibTransId="{DFEC5332-5357-4543-B947-B570719A154A}"/>
    <dgm:cxn modelId="{CEAC210B-BE46-4B81-AC4E-D0E61D3AA8C0}" type="presOf" srcId="{D93C8E89-BB41-4063-8110-C208FD590E0C}" destId="{71B6A33F-4F7B-4428-94B3-D8BED87AC345}" srcOrd="0" destOrd="1" presId="urn:microsoft.com/office/officeart/2005/8/layout/vList5"/>
    <dgm:cxn modelId="{FB4ABD2B-0BAE-426A-8BE8-FAA2816C6410}" type="presOf" srcId="{620D1425-E6F7-4378-A938-D2F3827B6126}" destId="{1B0C2356-2226-4BBB-B214-058FDDEB4303}" srcOrd="0" destOrd="0" presId="urn:microsoft.com/office/officeart/2005/8/layout/vList5"/>
    <dgm:cxn modelId="{316CA07E-5A68-484E-9F4B-CA65FFB5F828}" srcId="{5544DE39-9643-4059-A9C4-55B243CB55B4}" destId="{B63FABEB-F407-4118-BFBF-F69D65C820C5}" srcOrd="2" destOrd="0" parTransId="{E19779B0-F940-466A-A2ED-BF6E8BABF5F8}" sibTransId="{437A7A66-565C-4FD0-905A-156A32E14F07}"/>
    <dgm:cxn modelId="{73C240FA-819E-480F-AD79-E3830AE202B5}" srcId="{5544DE39-9643-4059-A9C4-55B243CB55B4}" destId="{75EC1A67-5E2F-4DCD-8DA6-4006F80755E9}" srcOrd="1" destOrd="0" parTransId="{FE7383FD-6FC8-4FBD-9D50-FB109AD40CA8}" sibTransId="{EC821F33-E819-4DC2-8E37-25DB1ABBA2E9}"/>
    <dgm:cxn modelId="{EC40F3CD-5B1F-4408-AACE-4E3A569CBDE3}" srcId="{B63FABEB-F407-4118-BFBF-F69D65C820C5}" destId="{D93C8E89-BB41-4063-8110-C208FD590E0C}" srcOrd="1" destOrd="0" parTransId="{CF21E8E7-0A60-46C1-BD11-B9E288D684A4}" sibTransId="{DEA5B872-B96D-49CB-9A85-E87FA48BF5B6}"/>
    <dgm:cxn modelId="{FDE4484E-A9EA-4195-B2F7-653D6C5096C6}" srcId="{B63FABEB-F407-4118-BFBF-F69D65C820C5}" destId="{B4CAA64E-0A87-48DD-BCD7-AF8403BED699}" srcOrd="0" destOrd="0" parTransId="{22AC1CAD-5340-48D3-A053-4F3E324C1C62}" sibTransId="{A76B2AA2-37B2-4FBB-A7EC-3EC64F10EACF}"/>
    <dgm:cxn modelId="{79C261C6-DC46-4106-9C82-8AC38FF19356}" type="presOf" srcId="{75EC1A67-5E2F-4DCD-8DA6-4006F80755E9}" destId="{4908E489-50D2-47F5-8EA3-61FD0F0428D2}" srcOrd="0" destOrd="0" presId="urn:microsoft.com/office/officeart/2005/8/layout/vList5"/>
    <dgm:cxn modelId="{85754953-8A91-4753-88B3-2AECBD9684B8}" srcId="{75EC1A67-5E2F-4DCD-8DA6-4006F80755E9}" destId="{65A7CD0F-D7E9-4ACA-91ED-DE6CB438BF14}" srcOrd="0" destOrd="0" parTransId="{D179D7FF-FF07-4B1F-B08E-17E1B16F67AE}" sibTransId="{041599D1-89D9-499B-8A8F-3D82B83107A6}"/>
    <dgm:cxn modelId="{0E98EC07-C589-4C04-BFC1-CFA8F235FD4A}" srcId="{426747B4-5ECD-4FC6-B4B2-BD0041B15320}" destId="{620D1425-E6F7-4378-A938-D2F3827B6126}" srcOrd="0" destOrd="0" parTransId="{C93829EE-410C-4C18-9255-0179CE9DDC33}" sibTransId="{836B34E3-6A3E-4BC4-985F-4CD42C79B738}"/>
    <dgm:cxn modelId="{8B2143F3-5572-4DAE-A32C-53F4194BD890}" type="presOf" srcId="{426747B4-5ECD-4FC6-B4B2-BD0041B15320}" destId="{952A603F-E14C-49A3-A797-9A164E822BA8}" srcOrd="0" destOrd="0" presId="urn:microsoft.com/office/officeart/2005/8/layout/vList5"/>
    <dgm:cxn modelId="{7C2B796D-4586-48E0-8F74-3975AD9988E5}" srcId="{B63FABEB-F407-4118-BFBF-F69D65C820C5}" destId="{EFEE17A4-5EF7-4368-A767-81EE470F9261}" srcOrd="3" destOrd="0" parTransId="{87FF041F-90E7-4629-8867-6D314CE1A3CC}" sibTransId="{A8B48563-B543-47B0-9CA0-BE0BEC66787F}"/>
    <dgm:cxn modelId="{6CEBCB17-4CEE-4AC8-92A8-2DF9738C06DB}" srcId="{5544DE39-9643-4059-A9C4-55B243CB55B4}" destId="{426747B4-5ECD-4FC6-B4B2-BD0041B15320}" srcOrd="0" destOrd="0" parTransId="{540C398F-2EF5-4201-864A-EDCA47E08302}" sibTransId="{CB9D35C9-0BF6-4F7A-B72A-64912163C196}"/>
    <dgm:cxn modelId="{79F17B21-6E0E-4824-ADBC-C62C85CE9061}" type="presOf" srcId="{B63FABEB-F407-4118-BFBF-F69D65C820C5}" destId="{F104C0D0-4651-461C-B7B8-151B2B6D3A60}" srcOrd="0" destOrd="0" presId="urn:microsoft.com/office/officeart/2005/8/layout/vList5"/>
    <dgm:cxn modelId="{5615F28D-E303-4196-A816-4787707B582E}" type="presOf" srcId="{CA170A15-CEA1-4E4B-8268-E3C9924D5402}" destId="{71B6A33F-4F7B-4428-94B3-D8BED87AC345}" srcOrd="0" destOrd="4" presId="urn:microsoft.com/office/officeart/2005/8/layout/vList5"/>
    <dgm:cxn modelId="{72079710-2061-44A1-B650-974D995456BA}" type="presParOf" srcId="{921B7DB5-9009-4702-8512-50A8C4AF7001}" destId="{433ADBAF-534F-4AC8-8698-38D91D4777AD}" srcOrd="0" destOrd="0" presId="urn:microsoft.com/office/officeart/2005/8/layout/vList5"/>
    <dgm:cxn modelId="{603DCA2E-861C-4438-BE3F-1F72EAD5E355}" type="presParOf" srcId="{433ADBAF-534F-4AC8-8698-38D91D4777AD}" destId="{952A603F-E14C-49A3-A797-9A164E822BA8}" srcOrd="0" destOrd="0" presId="urn:microsoft.com/office/officeart/2005/8/layout/vList5"/>
    <dgm:cxn modelId="{16E7A1B5-A65F-46AB-A2B4-E049D5E35AE7}" type="presParOf" srcId="{433ADBAF-534F-4AC8-8698-38D91D4777AD}" destId="{1B0C2356-2226-4BBB-B214-058FDDEB4303}" srcOrd="1" destOrd="0" presId="urn:microsoft.com/office/officeart/2005/8/layout/vList5"/>
    <dgm:cxn modelId="{FEB42BDF-867E-446B-AAFE-274FB3C6A2C2}" type="presParOf" srcId="{921B7DB5-9009-4702-8512-50A8C4AF7001}" destId="{ECB4AEA2-52A8-4E93-9246-885A34FD91F4}" srcOrd="1" destOrd="0" presId="urn:microsoft.com/office/officeart/2005/8/layout/vList5"/>
    <dgm:cxn modelId="{420BC3CA-6D41-4BBF-BEAD-98AAC188541D}" type="presParOf" srcId="{921B7DB5-9009-4702-8512-50A8C4AF7001}" destId="{55C3A078-3DD5-45AA-991E-D220C33BCD6C}" srcOrd="2" destOrd="0" presId="urn:microsoft.com/office/officeart/2005/8/layout/vList5"/>
    <dgm:cxn modelId="{ACAF4680-7117-471D-B319-1306DB00CEB8}" type="presParOf" srcId="{55C3A078-3DD5-45AA-991E-D220C33BCD6C}" destId="{4908E489-50D2-47F5-8EA3-61FD0F0428D2}" srcOrd="0" destOrd="0" presId="urn:microsoft.com/office/officeart/2005/8/layout/vList5"/>
    <dgm:cxn modelId="{4CE2BDD5-1CEC-417A-A13C-1760D00F3C9E}" type="presParOf" srcId="{55C3A078-3DD5-45AA-991E-D220C33BCD6C}" destId="{D95B08BF-A1F3-48CF-9C91-7B251550100C}" srcOrd="1" destOrd="0" presId="urn:microsoft.com/office/officeart/2005/8/layout/vList5"/>
    <dgm:cxn modelId="{900D94EA-4403-449C-B3BC-272CD7AC64DC}" type="presParOf" srcId="{921B7DB5-9009-4702-8512-50A8C4AF7001}" destId="{6FD7944D-DCEF-466A-86AB-39BB3B7FF9D6}" srcOrd="3" destOrd="0" presId="urn:microsoft.com/office/officeart/2005/8/layout/vList5"/>
    <dgm:cxn modelId="{CA76DA45-A5D9-4C01-8528-4FDA5977F017}" type="presParOf" srcId="{921B7DB5-9009-4702-8512-50A8C4AF7001}" destId="{9754DFAE-A4B0-4987-BD9B-0633CF5C312C}" srcOrd="4" destOrd="0" presId="urn:microsoft.com/office/officeart/2005/8/layout/vList5"/>
    <dgm:cxn modelId="{23056D8D-BCE3-4BC4-8720-053AE77DFC33}" type="presParOf" srcId="{9754DFAE-A4B0-4987-BD9B-0633CF5C312C}" destId="{F104C0D0-4651-461C-B7B8-151B2B6D3A60}" srcOrd="0" destOrd="0" presId="urn:microsoft.com/office/officeart/2005/8/layout/vList5"/>
    <dgm:cxn modelId="{C522BE6A-79D4-4405-8FCD-0EF4E63A66C2}" type="presParOf" srcId="{9754DFAE-A4B0-4987-BD9B-0633CF5C312C}" destId="{71B6A33F-4F7B-4428-94B3-D8BED87AC345}"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544DE39-9643-4059-A9C4-55B243CB55B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426747B4-5ECD-4FC6-B4B2-BD0041B15320}">
      <dgm:prSet phldrT="[Text]" custT="1"/>
      <dgm:spPr/>
      <dgm:t>
        <a:bodyPr/>
        <a:lstStyle/>
        <a:p>
          <a:r>
            <a:rPr lang="en-US" sz="2800" dirty="0" smtClean="0"/>
            <a:t>Problem Statement</a:t>
          </a:r>
          <a:endParaRPr lang="en-US" sz="2800" dirty="0"/>
        </a:p>
      </dgm:t>
    </dgm:pt>
    <dgm:pt modelId="{540C398F-2EF5-4201-864A-EDCA47E08302}" type="parTrans" cxnId="{6CEBCB17-4CEE-4AC8-92A8-2DF9738C06DB}">
      <dgm:prSet/>
      <dgm:spPr/>
      <dgm:t>
        <a:bodyPr/>
        <a:lstStyle/>
        <a:p>
          <a:endParaRPr lang="en-US"/>
        </a:p>
      </dgm:t>
    </dgm:pt>
    <dgm:pt modelId="{CB9D35C9-0BF6-4F7A-B72A-64912163C196}" type="sibTrans" cxnId="{6CEBCB17-4CEE-4AC8-92A8-2DF9738C06DB}">
      <dgm:prSet/>
      <dgm:spPr/>
      <dgm:t>
        <a:bodyPr/>
        <a:lstStyle/>
        <a:p>
          <a:endParaRPr lang="en-US"/>
        </a:p>
      </dgm:t>
    </dgm:pt>
    <dgm:pt modelId="{620D1425-E6F7-4378-A938-D2F3827B6126}">
      <dgm:prSet phldrT="[Text]" custT="1"/>
      <dgm:spPr/>
      <dgm:t>
        <a:bodyPr/>
        <a:lstStyle/>
        <a:p>
          <a:r>
            <a:rPr lang="en-US" sz="1600" smtClean="0"/>
            <a:t>The Commission’s QC methodology manual has not been updated since its initial adoption in 2010, despite a number of refinements to the QC methodologies being adopted by the Commission since that time.</a:t>
          </a:r>
          <a:endParaRPr lang="en-US" sz="1600" dirty="0"/>
        </a:p>
      </dgm:t>
    </dgm:pt>
    <dgm:pt modelId="{C93829EE-410C-4C18-9255-0179CE9DDC33}" type="parTrans" cxnId="{0E98EC07-C589-4C04-BFC1-CFA8F235FD4A}">
      <dgm:prSet/>
      <dgm:spPr/>
      <dgm:t>
        <a:bodyPr/>
        <a:lstStyle/>
        <a:p>
          <a:endParaRPr lang="en-US"/>
        </a:p>
      </dgm:t>
    </dgm:pt>
    <dgm:pt modelId="{836B34E3-6A3E-4BC4-985F-4CD42C79B738}" type="sibTrans" cxnId="{0E98EC07-C589-4C04-BFC1-CFA8F235FD4A}">
      <dgm:prSet/>
      <dgm:spPr/>
      <dgm:t>
        <a:bodyPr/>
        <a:lstStyle/>
        <a:p>
          <a:endParaRPr lang="en-US"/>
        </a:p>
      </dgm:t>
    </dgm:pt>
    <dgm:pt modelId="{75EC1A67-5E2F-4DCD-8DA6-4006F80755E9}">
      <dgm:prSet phldrT="[Text]" custT="1"/>
      <dgm:spPr/>
      <dgm:t>
        <a:bodyPr/>
        <a:lstStyle/>
        <a:p>
          <a:r>
            <a:rPr lang="en-US" sz="2800" dirty="0" smtClean="0"/>
            <a:t>Proposed Solution</a:t>
          </a:r>
          <a:endParaRPr lang="en-US" sz="2800" dirty="0"/>
        </a:p>
      </dgm:t>
    </dgm:pt>
    <dgm:pt modelId="{FE7383FD-6FC8-4FBD-9D50-FB109AD40CA8}" type="parTrans" cxnId="{73C240FA-819E-480F-AD79-E3830AE202B5}">
      <dgm:prSet/>
      <dgm:spPr/>
      <dgm:t>
        <a:bodyPr/>
        <a:lstStyle/>
        <a:p>
          <a:endParaRPr lang="en-US"/>
        </a:p>
      </dgm:t>
    </dgm:pt>
    <dgm:pt modelId="{EC821F33-E819-4DC2-8E37-25DB1ABBA2E9}" type="sibTrans" cxnId="{73C240FA-819E-480F-AD79-E3830AE202B5}">
      <dgm:prSet/>
      <dgm:spPr/>
      <dgm:t>
        <a:bodyPr/>
        <a:lstStyle/>
        <a:p>
          <a:endParaRPr lang="en-US"/>
        </a:p>
      </dgm:t>
    </dgm:pt>
    <dgm:pt modelId="{65A7CD0F-D7E9-4ACA-91ED-DE6CB438BF14}">
      <dgm:prSet phldrT="[Text]" custT="1"/>
      <dgm:spPr/>
      <dgm:t>
        <a:bodyPr/>
        <a:lstStyle/>
        <a:p>
          <a:r>
            <a:rPr lang="en-US" sz="1600" dirty="0" smtClean="0"/>
            <a:t>The Commission should complete a comprehensive update of the QC methodology manual following the anticipated June 2015 RA decision.  </a:t>
          </a:r>
          <a:endParaRPr lang="en-US" sz="1600" dirty="0"/>
        </a:p>
      </dgm:t>
    </dgm:pt>
    <dgm:pt modelId="{D179D7FF-FF07-4B1F-B08E-17E1B16F67AE}" type="parTrans" cxnId="{85754953-8A91-4753-88B3-2AECBD9684B8}">
      <dgm:prSet/>
      <dgm:spPr/>
      <dgm:t>
        <a:bodyPr/>
        <a:lstStyle/>
        <a:p>
          <a:endParaRPr lang="en-US"/>
        </a:p>
      </dgm:t>
    </dgm:pt>
    <dgm:pt modelId="{041599D1-89D9-499B-8A8F-3D82B83107A6}" type="sibTrans" cxnId="{85754953-8A91-4753-88B3-2AECBD9684B8}">
      <dgm:prSet/>
      <dgm:spPr/>
      <dgm:t>
        <a:bodyPr/>
        <a:lstStyle/>
        <a:p>
          <a:endParaRPr lang="en-US"/>
        </a:p>
      </dgm:t>
    </dgm:pt>
    <dgm:pt modelId="{B63FABEB-F407-4118-BFBF-F69D65C820C5}">
      <dgm:prSet phldrT="[Text]" custT="1"/>
      <dgm:spPr/>
      <dgm:t>
        <a:bodyPr/>
        <a:lstStyle/>
        <a:p>
          <a:r>
            <a:rPr lang="en-US" sz="2800" dirty="0" smtClean="0"/>
            <a:t>Justification for Proposal</a:t>
          </a:r>
          <a:endParaRPr lang="en-US" sz="2800" dirty="0"/>
        </a:p>
      </dgm:t>
    </dgm:pt>
    <dgm:pt modelId="{E19779B0-F940-466A-A2ED-BF6E8BABF5F8}" type="parTrans" cxnId="{316CA07E-5A68-484E-9F4B-CA65FFB5F828}">
      <dgm:prSet/>
      <dgm:spPr/>
      <dgm:t>
        <a:bodyPr/>
        <a:lstStyle/>
        <a:p>
          <a:endParaRPr lang="en-US"/>
        </a:p>
      </dgm:t>
    </dgm:pt>
    <dgm:pt modelId="{437A7A66-565C-4FD0-905A-156A32E14F07}" type="sibTrans" cxnId="{316CA07E-5A68-484E-9F4B-CA65FFB5F828}">
      <dgm:prSet/>
      <dgm:spPr/>
      <dgm:t>
        <a:bodyPr/>
        <a:lstStyle/>
        <a:p>
          <a:endParaRPr lang="en-US"/>
        </a:p>
      </dgm:t>
    </dgm:pt>
    <dgm:pt modelId="{B4CAA64E-0A87-48DD-BCD7-AF8403BED699}">
      <dgm:prSet phldrT="[Text]" custT="1"/>
      <dgm:spPr/>
      <dgm:t>
        <a:bodyPr/>
        <a:lstStyle/>
        <a:p>
          <a:r>
            <a:rPr lang="en-US" sz="1600" dirty="0" smtClean="0"/>
            <a:t>Provides a single source of information for the current QC methodologies.</a:t>
          </a:r>
          <a:endParaRPr lang="en-US" sz="1600" dirty="0"/>
        </a:p>
      </dgm:t>
    </dgm:pt>
    <dgm:pt modelId="{22AC1CAD-5340-48D3-A053-4F3E324C1C62}" type="parTrans" cxnId="{FDE4484E-A9EA-4195-B2F7-653D6C5096C6}">
      <dgm:prSet/>
      <dgm:spPr/>
      <dgm:t>
        <a:bodyPr/>
        <a:lstStyle/>
        <a:p>
          <a:endParaRPr lang="en-US"/>
        </a:p>
      </dgm:t>
    </dgm:pt>
    <dgm:pt modelId="{A76B2AA2-37B2-4FBB-A7EC-3EC64F10EACF}" type="sibTrans" cxnId="{FDE4484E-A9EA-4195-B2F7-653D6C5096C6}">
      <dgm:prSet/>
      <dgm:spPr/>
      <dgm:t>
        <a:bodyPr/>
        <a:lstStyle/>
        <a:p>
          <a:endParaRPr lang="en-US"/>
        </a:p>
      </dgm:t>
    </dgm:pt>
    <dgm:pt modelId="{9E980CE6-978E-401A-A468-ED4F4B2F4D13}">
      <dgm:prSet phldrT="[Text]" custT="1"/>
      <dgm:spPr/>
      <dgm:t>
        <a:bodyPr/>
        <a:lstStyle/>
        <a:p>
          <a:r>
            <a:rPr lang="en-US" sz="1600" dirty="0" smtClean="0"/>
            <a:t>Provides an opportunity to provide more detail and clarity on the methodology used by Energy Division to calculate QC values. </a:t>
          </a:r>
          <a:endParaRPr lang="en-US" sz="1600" dirty="0"/>
        </a:p>
      </dgm:t>
    </dgm:pt>
    <dgm:pt modelId="{42A5AD69-5ED1-4CE4-8804-C3C7CC7061F4}" type="parTrans" cxnId="{C952C16C-86CD-44EE-81DA-0EC5E3C20604}">
      <dgm:prSet/>
      <dgm:spPr/>
    </dgm:pt>
    <dgm:pt modelId="{FCA4C458-681A-414A-B8E1-57461B4397AE}" type="sibTrans" cxnId="{C952C16C-86CD-44EE-81DA-0EC5E3C20604}">
      <dgm:prSet/>
      <dgm:spPr/>
    </dgm:pt>
    <dgm:pt modelId="{921B7DB5-9009-4702-8512-50A8C4AF7001}" type="pres">
      <dgm:prSet presAssocID="{5544DE39-9643-4059-A9C4-55B243CB55B4}" presName="Name0" presStyleCnt="0">
        <dgm:presLayoutVars>
          <dgm:dir/>
          <dgm:animLvl val="lvl"/>
          <dgm:resizeHandles val="exact"/>
        </dgm:presLayoutVars>
      </dgm:prSet>
      <dgm:spPr/>
      <dgm:t>
        <a:bodyPr/>
        <a:lstStyle/>
        <a:p>
          <a:endParaRPr lang="en-US"/>
        </a:p>
      </dgm:t>
    </dgm:pt>
    <dgm:pt modelId="{433ADBAF-534F-4AC8-8698-38D91D4777AD}" type="pres">
      <dgm:prSet presAssocID="{426747B4-5ECD-4FC6-B4B2-BD0041B15320}" presName="linNode" presStyleCnt="0"/>
      <dgm:spPr/>
    </dgm:pt>
    <dgm:pt modelId="{952A603F-E14C-49A3-A797-9A164E822BA8}" type="pres">
      <dgm:prSet presAssocID="{426747B4-5ECD-4FC6-B4B2-BD0041B15320}" presName="parentText" presStyleLbl="node1" presStyleIdx="0" presStyleCnt="3">
        <dgm:presLayoutVars>
          <dgm:chMax val="1"/>
          <dgm:bulletEnabled val="1"/>
        </dgm:presLayoutVars>
      </dgm:prSet>
      <dgm:spPr/>
      <dgm:t>
        <a:bodyPr/>
        <a:lstStyle/>
        <a:p>
          <a:endParaRPr lang="en-US"/>
        </a:p>
      </dgm:t>
    </dgm:pt>
    <dgm:pt modelId="{1B0C2356-2226-4BBB-B214-058FDDEB4303}" type="pres">
      <dgm:prSet presAssocID="{426747B4-5ECD-4FC6-B4B2-BD0041B15320}" presName="descendantText" presStyleLbl="alignAccFollowNode1" presStyleIdx="0" presStyleCnt="3">
        <dgm:presLayoutVars>
          <dgm:bulletEnabled val="1"/>
        </dgm:presLayoutVars>
      </dgm:prSet>
      <dgm:spPr/>
      <dgm:t>
        <a:bodyPr/>
        <a:lstStyle/>
        <a:p>
          <a:endParaRPr lang="en-US"/>
        </a:p>
      </dgm:t>
    </dgm:pt>
    <dgm:pt modelId="{ECB4AEA2-52A8-4E93-9246-885A34FD91F4}" type="pres">
      <dgm:prSet presAssocID="{CB9D35C9-0BF6-4F7A-B72A-64912163C196}" presName="sp" presStyleCnt="0"/>
      <dgm:spPr/>
    </dgm:pt>
    <dgm:pt modelId="{55C3A078-3DD5-45AA-991E-D220C33BCD6C}" type="pres">
      <dgm:prSet presAssocID="{75EC1A67-5E2F-4DCD-8DA6-4006F80755E9}" presName="linNode" presStyleCnt="0"/>
      <dgm:spPr/>
    </dgm:pt>
    <dgm:pt modelId="{4908E489-50D2-47F5-8EA3-61FD0F0428D2}" type="pres">
      <dgm:prSet presAssocID="{75EC1A67-5E2F-4DCD-8DA6-4006F80755E9}" presName="parentText" presStyleLbl="node1" presStyleIdx="1" presStyleCnt="3">
        <dgm:presLayoutVars>
          <dgm:chMax val="1"/>
          <dgm:bulletEnabled val="1"/>
        </dgm:presLayoutVars>
      </dgm:prSet>
      <dgm:spPr/>
      <dgm:t>
        <a:bodyPr/>
        <a:lstStyle/>
        <a:p>
          <a:endParaRPr lang="en-US"/>
        </a:p>
      </dgm:t>
    </dgm:pt>
    <dgm:pt modelId="{D95B08BF-A1F3-48CF-9C91-7B251550100C}" type="pres">
      <dgm:prSet presAssocID="{75EC1A67-5E2F-4DCD-8DA6-4006F80755E9}" presName="descendantText" presStyleLbl="alignAccFollowNode1" presStyleIdx="1" presStyleCnt="3">
        <dgm:presLayoutVars>
          <dgm:bulletEnabled val="1"/>
        </dgm:presLayoutVars>
      </dgm:prSet>
      <dgm:spPr/>
      <dgm:t>
        <a:bodyPr/>
        <a:lstStyle/>
        <a:p>
          <a:endParaRPr lang="en-US"/>
        </a:p>
      </dgm:t>
    </dgm:pt>
    <dgm:pt modelId="{6FD7944D-DCEF-466A-86AB-39BB3B7FF9D6}" type="pres">
      <dgm:prSet presAssocID="{EC821F33-E819-4DC2-8E37-25DB1ABBA2E9}" presName="sp" presStyleCnt="0"/>
      <dgm:spPr/>
    </dgm:pt>
    <dgm:pt modelId="{9754DFAE-A4B0-4987-BD9B-0633CF5C312C}" type="pres">
      <dgm:prSet presAssocID="{B63FABEB-F407-4118-BFBF-F69D65C820C5}" presName="linNode" presStyleCnt="0"/>
      <dgm:spPr/>
    </dgm:pt>
    <dgm:pt modelId="{F104C0D0-4651-461C-B7B8-151B2B6D3A60}" type="pres">
      <dgm:prSet presAssocID="{B63FABEB-F407-4118-BFBF-F69D65C820C5}" presName="parentText" presStyleLbl="node1" presStyleIdx="2" presStyleCnt="3">
        <dgm:presLayoutVars>
          <dgm:chMax val="1"/>
          <dgm:bulletEnabled val="1"/>
        </dgm:presLayoutVars>
      </dgm:prSet>
      <dgm:spPr/>
      <dgm:t>
        <a:bodyPr/>
        <a:lstStyle/>
        <a:p>
          <a:endParaRPr lang="en-US"/>
        </a:p>
      </dgm:t>
    </dgm:pt>
    <dgm:pt modelId="{71B6A33F-4F7B-4428-94B3-D8BED87AC345}" type="pres">
      <dgm:prSet presAssocID="{B63FABEB-F407-4118-BFBF-F69D65C820C5}" presName="descendantText" presStyleLbl="alignAccFollowNode1" presStyleIdx="2" presStyleCnt="3">
        <dgm:presLayoutVars>
          <dgm:bulletEnabled val="1"/>
        </dgm:presLayoutVars>
      </dgm:prSet>
      <dgm:spPr/>
      <dgm:t>
        <a:bodyPr/>
        <a:lstStyle/>
        <a:p>
          <a:endParaRPr lang="en-US"/>
        </a:p>
      </dgm:t>
    </dgm:pt>
  </dgm:ptLst>
  <dgm:cxnLst>
    <dgm:cxn modelId="{397AE426-15FB-4312-A3EE-0920E78552D0}" type="presOf" srcId="{B4CAA64E-0A87-48DD-BCD7-AF8403BED699}" destId="{71B6A33F-4F7B-4428-94B3-D8BED87AC345}" srcOrd="0" destOrd="0" presId="urn:microsoft.com/office/officeart/2005/8/layout/vList5"/>
    <dgm:cxn modelId="{07B8F923-F18E-45D8-A94A-EE40B479616C}" type="presOf" srcId="{75EC1A67-5E2F-4DCD-8DA6-4006F80755E9}" destId="{4908E489-50D2-47F5-8EA3-61FD0F0428D2}" srcOrd="0" destOrd="0" presId="urn:microsoft.com/office/officeart/2005/8/layout/vList5"/>
    <dgm:cxn modelId="{23AE62D8-8202-4A41-BA39-A62B183C1CE8}" type="presOf" srcId="{620D1425-E6F7-4378-A938-D2F3827B6126}" destId="{1B0C2356-2226-4BBB-B214-058FDDEB4303}" srcOrd="0" destOrd="0" presId="urn:microsoft.com/office/officeart/2005/8/layout/vList5"/>
    <dgm:cxn modelId="{19F036DE-B880-4BE9-90F1-910A3ED5B7B0}" type="presOf" srcId="{426747B4-5ECD-4FC6-B4B2-BD0041B15320}" destId="{952A603F-E14C-49A3-A797-9A164E822BA8}" srcOrd="0" destOrd="0" presId="urn:microsoft.com/office/officeart/2005/8/layout/vList5"/>
    <dgm:cxn modelId="{5D0DE689-9233-46DD-B4C5-E70CB8AEC1E5}" type="presOf" srcId="{5544DE39-9643-4059-A9C4-55B243CB55B4}" destId="{921B7DB5-9009-4702-8512-50A8C4AF7001}" srcOrd="0" destOrd="0" presId="urn:microsoft.com/office/officeart/2005/8/layout/vList5"/>
    <dgm:cxn modelId="{316CA07E-5A68-484E-9F4B-CA65FFB5F828}" srcId="{5544DE39-9643-4059-A9C4-55B243CB55B4}" destId="{B63FABEB-F407-4118-BFBF-F69D65C820C5}" srcOrd="2" destOrd="0" parTransId="{E19779B0-F940-466A-A2ED-BF6E8BABF5F8}" sibTransId="{437A7A66-565C-4FD0-905A-156A32E14F07}"/>
    <dgm:cxn modelId="{73C240FA-819E-480F-AD79-E3830AE202B5}" srcId="{5544DE39-9643-4059-A9C4-55B243CB55B4}" destId="{75EC1A67-5E2F-4DCD-8DA6-4006F80755E9}" srcOrd="1" destOrd="0" parTransId="{FE7383FD-6FC8-4FBD-9D50-FB109AD40CA8}" sibTransId="{EC821F33-E819-4DC2-8E37-25DB1ABBA2E9}"/>
    <dgm:cxn modelId="{FDE4484E-A9EA-4195-B2F7-653D6C5096C6}" srcId="{B63FABEB-F407-4118-BFBF-F69D65C820C5}" destId="{B4CAA64E-0A87-48DD-BCD7-AF8403BED699}" srcOrd="0" destOrd="0" parTransId="{22AC1CAD-5340-48D3-A053-4F3E324C1C62}" sibTransId="{A76B2AA2-37B2-4FBB-A7EC-3EC64F10EACF}"/>
    <dgm:cxn modelId="{D7CA0A64-A5FE-4C14-BE77-F9E4204A746B}" type="presOf" srcId="{65A7CD0F-D7E9-4ACA-91ED-DE6CB438BF14}" destId="{D95B08BF-A1F3-48CF-9C91-7B251550100C}" srcOrd="0" destOrd="0" presId="urn:microsoft.com/office/officeart/2005/8/layout/vList5"/>
    <dgm:cxn modelId="{85754953-8A91-4753-88B3-2AECBD9684B8}" srcId="{75EC1A67-5E2F-4DCD-8DA6-4006F80755E9}" destId="{65A7CD0F-D7E9-4ACA-91ED-DE6CB438BF14}" srcOrd="0" destOrd="0" parTransId="{D179D7FF-FF07-4B1F-B08E-17E1B16F67AE}" sibTransId="{041599D1-89D9-499B-8A8F-3D82B83107A6}"/>
    <dgm:cxn modelId="{0E98EC07-C589-4C04-BFC1-CFA8F235FD4A}" srcId="{426747B4-5ECD-4FC6-B4B2-BD0041B15320}" destId="{620D1425-E6F7-4378-A938-D2F3827B6126}" srcOrd="0" destOrd="0" parTransId="{C93829EE-410C-4C18-9255-0179CE9DDC33}" sibTransId="{836B34E3-6A3E-4BC4-985F-4CD42C79B738}"/>
    <dgm:cxn modelId="{C952C16C-86CD-44EE-81DA-0EC5E3C20604}" srcId="{B63FABEB-F407-4118-BFBF-F69D65C820C5}" destId="{9E980CE6-978E-401A-A468-ED4F4B2F4D13}" srcOrd="1" destOrd="0" parTransId="{42A5AD69-5ED1-4CE4-8804-C3C7CC7061F4}" sibTransId="{FCA4C458-681A-414A-B8E1-57461B4397AE}"/>
    <dgm:cxn modelId="{1EE59DBF-C45F-4FDB-8C93-E25273DC5064}" type="presOf" srcId="{B63FABEB-F407-4118-BFBF-F69D65C820C5}" destId="{F104C0D0-4651-461C-B7B8-151B2B6D3A60}" srcOrd="0" destOrd="0" presId="urn:microsoft.com/office/officeart/2005/8/layout/vList5"/>
    <dgm:cxn modelId="{5F71C864-661E-4F34-A180-F763150255F0}" type="presOf" srcId="{9E980CE6-978E-401A-A468-ED4F4B2F4D13}" destId="{71B6A33F-4F7B-4428-94B3-D8BED87AC345}" srcOrd="0" destOrd="1" presId="urn:microsoft.com/office/officeart/2005/8/layout/vList5"/>
    <dgm:cxn modelId="{6CEBCB17-4CEE-4AC8-92A8-2DF9738C06DB}" srcId="{5544DE39-9643-4059-A9C4-55B243CB55B4}" destId="{426747B4-5ECD-4FC6-B4B2-BD0041B15320}" srcOrd="0" destOrd="0" parTransId="{540C398F-2EF5-4201-864A-EDCA47E08302}" sibTransId="{CB9D35C9-0BF6-4F7A-B72A-64912163C196}"/>
    <dgm:cxn modelId="{04A403E7-9FDC-47CF-9DAE-6A82F6629F01}" type="presParOf" srcId="{921B7DB5-9009-4702-8512-50A8C4AF7001}" destId="{433ADBAF-534F-4AC8-8698-38D91D4777AD}" srcOrd="0" destOrd="0" presId="urn:microsoft.com/office/officeart/2005/8/layout/vList5"/>
    <dgm:cxn modelId="{04DEB01D-1FC5-447B-B355-DF0CFD8CEDD7}" type="presParOf" srcId="{433ADBAF-534F-4AC8-8698-38D91D4777AD}" destId="{952A603F-E14C-49A3-A797-9A164E822BA8}" srcOrd="0" destOrd="0" presId="urn:microsoft.com/office/officeart/2005/8/layout/vList5"/>
    <dgm:cxn modelId="{DE3A448A-8B70-424E-9E0B-8AB90A3F8F63}" type="presParOf" srcId="{433ADBAF-534F-4AC8-8698-38D91D4777AD}" destId="{1B0C2356-2226-4BBB-B214-058FDDEB4303}" srcOrd="1" destOrd="0" presId="urn:microsoft.com/office/officeart/2005/8/layout/vList5"/>
    <dgm:cxn modelId="{E0DD409E-B35D-4F6A-BA9C-DBF205923D93}" type="presParOf" srcId="{921B7DB5-9009-4702-8512-50A8C4AF7001}" destId="{ECB4AEA2-52A8-4E93-9246-885A34FD91F4}" srcOrd="1" destOrd="0" presId="urn:microsoft.com/office/officeart/2005/8/layout/vList5"/>
    <dgm:cxn modelId="{C6DB94EF-D6F8-4F79-A061-BBBB7FD52767}" type="presParOf" srcId="{921B7DB5-9009-4702-8512-50A8C4AF7001}" destId="{55C3A078-3DD5-45AA-991E-D220C33BCD6C}" srcOrd="2" destOrd="0" presId="urn:microsoft.com/office/officeart/2005/8/layout/vList5"/>
    <dgm:cxn modelId="{14EBC2CD-1397-4F64-9908-C8B988B9D6AC}" type="presParOf" srcId="{55C3A078-3DD5-45AA-991E-D220C33BCD6C}" destId="{4908E489-50D2-47F5-8EA3-61FD0F0428D2}" srcOrd="0" destOrd="0" presId="urn:microsoft.com/office/officeart/2005/8/layout/vList5"/>
    <dgm:cxn modelId="{78706AA3-6217-4876-BDF5-7FF6D066207C}" type="presParOf" srcId="{55C3A078-3DD5-45AA-991E-D220C33BCD6C}" destId="{D95B08BF-A1F3-48CF-9C91-7B251550100C}" srcOrd="1" destOrd="0" presId="urn:microsoft.com/office/officeart/2005/8/layout/vList5"/>
    <dgm:cxn modelId="{99CD6CAF-4155-4C14-A36D-3E6BB4076037}" type="presParOf" srcId="{921B7DB5-9009-4702-8512-50A8C4AF7001}" destId="{6FD7944D-DCEF-466A-86AB-39BB3B7FF9D6}" srcOrd="3" destOrd="0" presId="urn:microsoft.com/office/officeart/2005/8/layout/vList5"/>
    <dgm:cxn modelId="{53B53011-F1D1-4DED-968C-118DDF470426}" type="presParOf" srcId="{921B7DB5-9009-4702-8512-50A8C4AF7001}" destId="{9754DFAE-A4B0-4987-BD9B-0633CF5C312C}" srcOrd="4" destOrd="0" presId="urn:microsoft.com/office/officeart/2005/8/layout/vList5"/>
    <dgm:cxn modelId="{4B232F66-F596-4E9C-BA6E-391A388A9104}" type="presParOf" srcId="{9754DFAE-A4B0-4987-BD9B-0633CF5C312C}" destId="{F104C0D0-4651-461C-B7B8-151B2B6D3A60}" srcOrd="0" destOrd="0" presId="urn:microsoft.com/office/officeart/2005/8/layout/vList5"/>
    <dgm:cxn modelId="{9AAFE35A-6255-48E4-8403-1EA0C61E5DF4}" type="presParOf" srcId="{9754DFAE-A4B0-4987-BD9B-0633CF5C312C}" destId="{71B6A33F-4F7B-4428-94B3-D8BED87AC345}"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544DE39-9643-4059-A9C4-55B243CB55B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426747B4-5ECD-4FC6-B4B2-BD0041B15320}">
      <dgm:prSet phldrT="[Text]" custT="1"/>
      <dgm:spPr/>
      <dgm:t>
        <a:bodyPr/>
        <a:lstStyle/>
        <a:p>
          <a:r>
            <a:rPr lang="en-US" sz="2800" dirty="0" smtClean="0"/>
            <a:t>Problem Statement</a:t>
          </a:r>
          <a:endParaRPr lang="en-US" sz="2800" dirty="0"/>
        </a:p>
      </dgm:t>
    </dgm:pt>
    <dgm:pt modelId="{540C398F-2EF5-4201-864A-EDCA47E08302}" type="parTrans" cxnId="{6CEBCB17-4CEE-4AC8-92A8-2DF9738C06DB}">
      <dgm:prSet/>
      <dgm:spPr/>
      <dgm:t>
        <a:bodyPr/>
        <a:lstStyle/>
        <a:p>
          <a:endParaRPr lang="en-US"/>
        </a:p>
      </dgm:t>
    </dgm:pt>
    <dgm:pt modelId="{CB9D35C9-0BF6-4F7A-B72A-64912163C196}" type="sibTrans" cxnId="{6CEBCB17-4CEE-4AC8-92A8-2DF9738C06DB}">
      <dgm:prSet/>
      <dgm:spPr/>
      <dgm:t>
        <a:bodyPr/>
        <a:lstStyle/>
        <a:p>
          <a:endParaRPr lang="en-US"/>
        </a:p>
      </dgm:t>
    </dgm:pt>
    <dgm:pt modelId="{620D1425-E6F7-4378-A938-D2F3827B6126}">
      <dgm:prSet phldrT="[Text]" custT="1"/>
      <dgm:spPr/>
      <dgm:t>
        <a:bodyPr/>
        <a:lstStyle/>
        <a:p>
          <a:r>
            <a:rPr lang="en-US" sz="1600" dirty="0" smtClean="0"/>
            <a:t>The current CPUC methodology used to allocate flexible RA requirements does not reflect cost causation because it is based on load ratio share rather than the load-serving entity’s (LSE) contribution to the largest 3-hour ramps.  </a:t>
          </a:r>
          <a:endParaRPr lang="en-US" sz="1600" dirty="0"/>
        </a:p>
      </dgm:t>
    </dgm:pt>
    <dgm:pt modelId="{C93829EE-410C-4C18-9255-0179CE9DDC33}" type="parTrans" cxnId="{0E98EC07-C589-4C04-BFC1-CFA8F235FD4A}">
      <dgm:prSet/>
      <dgm:spPr/>
      <dgm:t>
        <a:bodyPr/>
        <a:lstStyle/>
        <a:p>
          <a:endParaRPr lang="en-US"/>
        </a:p>
      </dgm:t>
    </dgm:pt>
    <dgm:pt modelId="{836B34E3-6A3E-4BC4-985F-4CD42C79B738}" type="sibTrans" cxnId="{0E98EC07-C589-4C04-BFC1-CFA8F235FD4A}">
      <dgm:prSet/>
      <dgm:spPr/>
      <dgm:t>
        <a:bodyPr/>
        <a:lstStyle/>
        <a:p>
          <a:endParaRPr lang="en-US"/>
        </a:p>
      </dgm:t>
    </dgm:pt>
    <dgm:pt modelId="{75EC1A67-5E2F-4DCD-8DA6-4006F80755E9}">
      <dgm:prSet phldrT="[Text]" custT="1"/>
      <dgm:spPr/>
      <dgm:t>
        <a:bodyPr/>
        <a:lstStyle/>
        <a:p>
          <a:r>
            <a:rPr lang="en-US" sz="2800" dirty="0" smtClean="0"/>
            <a:t>Proposed Solution</a:t>
          </a:r>
          <a:endParaRPr lang="en-US" sz="2800" dirty="0"/>
        </a:p>
      </dgm:t>
    </dgm:pt>
    <dgm:pt modelId="{FE7383FD-6FC8-4FBD-9D50-FB109AD40CA8}" type="parTrans" cxnId="{73C240FA-819E-480F-AD79-E3830AE202B5}">
      <dgm:prSet/>
      <dgm:spPr/>
      <dgm:t>
        <a:bodyPr/>
        <a:lstStyle/>
        <a:p>
          <a:endParaRPr lang="en-US"/>
        </a:p>
      </dgm:t>
    </dgm:pt>
    <dgm:pt modelId="{EC821F33-E819-4DC2-8E37-25DB1ABBA2E9}" type="sibTrans" cxnId="{73C240FA-819E-480F-AD79-E3830AE202B5}">
      <dgm:prSet/>
      <dgm:spPr/>
      <dgm:t>
        <a:bodyPr/>
        <a:lstStyle/>
        <a:p>
          <a:endParaRPr lang="en-US"/>
        </a:p>
      </dgm:t>
    </dgm:pt>
    <dgm:pt modelId="{65A7CD0F-D7E9-4ACA-91ED-DE6CB438BF14}">
      <dgm:prSet phldrT="[Text]" custT="1"/>
      <dgm:spPr/>
      <dgm:t>
        <a:bodyPr/>
        <a:lstStyle/>
        <a:p>
          <a:r>
            <a:rPr lang="en-US" sz="1600" dirty="0" smtClean="0"/>
            <a:t>The Commission should modify the methodology for allocating flexible RA requirements to its LSEs so that the flexible RA requirements are allocated in proportion to the LSEs’ contributions to the CAISO’s monthly net-load ramps used to determine the overall flexible RA requirement. </a:t>
          </a:r>
          <a:endParaRPr lang="en-US" sz="1600" dirty="0"/>
        </a:p>
      </dgm:t>
    </dgm:pt>
    <dgm:pt modelId="{D179D7FF-FF07-4B1F-B08E-17E1B16F67AE}" type="parTrans" cxnId="{85754953-8A91-4753-88B3-2AECBD9684B8}">
      <dgm:prSet/>
      <dgm:spPr/>
      <dgm:t>
        <a:bodyPr/>
        <a:lstStyle/>
        <a:p>
          <a:endParaRPr lang="en-US"/>
        </a:p>
      </dgm:t>
    </dgm:pt>
    <dgm:pt modelId="{041599D1-89D9-499B-8A8F-3D82B83107A6}" type="sibTrans" cxnId="{85754953-8A91-4753-88B3-2AECBD9684B8}">
      <dgm:prSet/>
      <dgm:spPr/>
      <dgm:t>
        <a:bodyPr/>
        <a:lstStyle/>
        <a:p>
          <a:endParaRPr lang="en-US"/>
        </a:p>
      </dgm:t>
    </dgm:pt>
    <dgm:pt modelId="{B63FABEB-F407-4118-BFBF-F69D65C820C5}">
      <dgm:prSet phldrT="[Text]" custT="1"/>
      <dgm:spPr/>
      <dgm:t>
        <a:bodyPr/>
        <a:lstStyle/>
        <a:p>
          <a:r>
            <a:rPr lang="en-US" sz="2800" dirty="0" smtClean="0"/>
            <a:t>Justification for Proposal</a:t>
          </a:r>
          <a:endParaRPr lang="en-US" sz="2800" dirty="0"/>
        </a:p>
      </dgm:t>
    </dgm:pt>
    <dgm:pt modelId="{E19779B0-F940-466A-A2ED-BF6E8BABF5F8}" type="parTrans" cxnId="{316CA07E-5A68-484E-9F4B-CA65FFB5F828}">
      <dgm:prSet/>
      <dgm:spPr/>
      <dgm:t>
        <a:bodyPr/>
        <a:lstStyle/>
        <a:p>
          <a:endParaRPr lang="en-US"/>
        </a:p>
      </dgm:t>
    </dgm:pt>
    <dgm:pt modelId="{437A7A66-565C-4FD0-905A-156A32E14F07}" type="sibTrans" cxnId="{316CA07E-5A68-484E-9F4B-CA65FFB5F828}">
      <dgm:prSet/>
      <dgm:spPr/>
      <dgm:t>
        <a:bodyPr/>
        <a:lstStyle/>
        <a:p>
          <a:endParaRPr lang="en-US"/>
        </a:p>
      </dgm:t>
    </dgm:pt>
    <dgm:pt modelId="{B4CAA64E-0A87-48DD-BCD7-AF8403BED699}">
      <dgm:prSet phldrT="[Text]" custT="1"/>
      <dgm:spPr/>
      <dgm:t>
        <a:bodyPr/>
        <a:lstStyle/>
        <a:p>
          <a:r>
            <a:rPr lang="en-US" sz="1600" dirty="0" smtClean="0"/>
            <a:t>Better reflects cost causation </a:t>
          </a:r>
          <a:endParaRPr lang="en-US" sz="1600" dirty="0"/>
        </a:p>
      </dgm:t>
    </dgm:pt>
    <dgm:pt modelId="{22AC1CAD-5340-48D3-A053-4F3E324C1C62}" type="parTrans" cxnId="{FDE4484E-A9EA-4195-B2F7-653D6C5096C6}">
      <dgm:prSet/>
      <dgm:spPr/>
      <dgm:t>
        <a:bodyPr/>
        <a:lstStyle/>
        <a:p>
          <a:endParaRPr lang="en-US"/>
        </a:p>
      </dgm:t>
    </dgm:pt>
    <dgm:pt modelId="{A76B2AA2-37B2-4FBB-A7EC-3EC64F10EACF}" type="sibTrans" cxnId="{FDE4484E-A9EA-4195-B2F7-653D6C5096C6}">
      <dgm:prSet/>
      <dgm:spPr/>
      <dgm:t>
        <a:bodyPr/>
        <a:lstStyle/>
        <a:p>
          <a:endParaRPr lang="en-US"/>
        </a:p>
      </dgm:t>
    </dgm:pt>
    <dgm:pt modelId="{8C747F9C-33B1-422D-B212-DE674AE18348}">
      <dgm:prSet phldrT="[Text]" custT="1"/>
      <dgm:spPr/>
      <dgm:t>
        <a:bodyPr/>
        <a:lstStyle/>
        <a:p>
          <a:r>
            <a:rPr lang="en-US" sz="1600" dirty="0" smtClean="0"/>
            <a:t>Aligns the Commission’s and the CAISO’s allocation approaches</a:t>
          </a:r>
          <a:endParaRPr lang="en-US" sz="1600" dirty="0"/>
        </a:p>
      </dgm:t>
    </dgm:pt>
    <dgm:pt modelId="{BD9FCD8B-6A51-4F99-B717-446209FD8C4B}" type="parTrans" cxnId="{50F5F570-E769-4425-B9EF-339FF13FEB8F}">
      <dgm:prSet/>
      <dgm:spPr/>
      <dgm:t>
        <a:bodyPr/>
        <a:lstStyle/>
        <a:p>
          <a:endParaRPr lang="en-US"/>
        </a:p>
      </dgm:t>
    </dgm:pt>
    <dgm:pt modelId="{9643328F-4675-41F7-8C13-B21D566B95CB}" type="sibTrans" cxnId="{50F5F570-E769-4425-B9EF-339FF13FEB8F}">
      <dgm:prSet/>
      <dgm:spPr/>
      <dgm:t>
        <a:bodyPr/>
        <a:lstStyle/>
        <a:p>
          <a:endParaRPr lang="en-US"/>
        </a:p>
      </dgm:t>
    </dgm:pt>
    <dgm:pt modelId="{AB30B14A-F181-4437-B362-B828F97D1F85}">
      <dgm:prSet phldrT="[Text]" custT="1"/>
      <dgm:spPr/>
      <dgm:t>
        <a:bodyPr/>
        <a:lstStyle/>
        <a:p>
          <a:r>
            <a:rPr lang="en-US" sz="1600" dirty="0" smtClean="0"/>
            <a:t>Sends better market signals to developers and LSEs </a:t>
          </a:r>
          <a:endParaRPr lang="en-US" sz="1600" dirty="0"/>
        </a:p>
      </dgm:t>
    </dgm:pt>
    <dgm:pt modelId="{8A3BEF3D-B5D4-47B1-9832-2E59DECC1493}" type="parTrans" cxnId="{36D06F9A-06ED-4935-810B-912025BD125F}">
      <dgm:prSet/>
      <dgm:spPr/>
      <dgm:t>
        <a:bodyPr/>
        <a:lstStyle/>
        <a:p>
          <a:endParaRPr lang="en-US"/>
        </a:p>
      </dgm:t>
    </dgm:pt>
    <dgm:pt modelId="{CE5F413C-5C7B-4583-82DB-CEB5D618CACC}" type="sibTrans" cxnId="{36D06F9A-06ED-4935-810B-912025BD125F}">
      <dgm:prSet/>
      <dgm:spPr/>
      <dgm:t>
        <a:bodyPr/>
        <a:lstStyle/>
        <a:p>
          <a:endParaRPr lang="en-US"/>
        </a:p>
      </dgm:t>
    </dgm:pt>
    <dgm:pt modelId="{921B7DB5-9009-4702-8512-50A8C4AF7001}" type="pres">
      <dgm:prSet presAssocID="{5544DE39-9643-4059-A9C4-55B243CB55B4}" presName="Name0" presStyleCnt="0">
        <dgm:presLayoutVars>
          <dgm:dir/>
          <dgm:animLvl val="lvl"/>
          <dgm:resizeHandles val="exact"/>
        </dgm:presLayoutVars>
      </dgm:prSet>
      <dgm:spPr/>
      <dgm:t>
        <a:bodyPr/>
        <a:lstStyle/>
        <a:p>
          <a:endParaRPr lang="en-US"/>
        </a:p>
      </dgm:t>
    </dgm:pt>
    <dgm:pt modelId="{433ADBAF-534F-4AC8-8698-38D91D4777AD}" type="pres">
      <dgm:prSet presAssocID="{426747B4-5ECD-4FC6-B4B2-BD0041B15320}" presName="linNode" presStyleCnt="0"/>
      <dgm:spPr/>
    </dgm:pt>
    <dgm:pt modelId="{952A603F-E14C-49A3-A797-9A164E822BA8}" type="pres">
      <dgm:prSet presAssocID="{426747B4-5ECD-4FC6-B4B2-BD0041B15320}" presName="parentText" presStyleLbl="node1" presStyleIdx="0" presStyleCnt="3">
        <dgm:presLayoutVars>
          <dgm:chMax val="1"/>
          <dgm:bulletEnabled val="1"/>
        </dgm:presLayoutVars>
      </dgm:prSet>
      <dgm:spPr/>
      <dgm:t>
        <a:bodyPr/>
        <a:lstStyle/>
        <a:p>
          <a:endParaRPr lang="en-US"/>
        </a:p>
      </dgm:t>
    </dgm:pt>
    <dgm:pt modelId="{1B0C2356-2226-4BBB-B214-058FDDEB4303}" type="pres">
      <dgm:prSet presAssocID="{426747B4-5ECD-4FC6-B4B2-BD0041B15320}" presName="descendantText" presStyleLbl="alignAccFollowNode1" presStyleIdx="0" presStyleCnt="3">
        <dgm:presLayoutVars>
          <dgm:bulletEnabled val="1"/>
        </dgm:presLayoutVars>
      </dgm:prSet>
      <dgm:spPr/>
      <dgm:t>
        <a:bodyPr/>
        <a:lstStyle/>
        <a:p>
          <a:endParaRPr lang="en-US"/>
        </a:p>
      </dgm:t>
    </dgm:pt>
    <dgm:pt modelId="{ECB4AEA2-52A8-4E93-9246-885A34FD91F4}" type="pres">
      <dgm:prSet presAssocID="{CB9D35C9-0BF6-4F7A-B72A-64912163C196}" presName="sp" presStyleCnt="0"/>
      <dgm:spPr/>
    </dgm:pt>
    <dgm:pt modelId="{55C3A078-3DD5-45AA-991E-D220C33BCD6C}" type="pres">
      <dgm:prSet presAssocID="{75EC1A67-5E2F-4DCD-8DA6-4006F80755E9}" presName="linNode" presStyleCnt="0"/>
      <dgm:spPr/>
    </dgm:pt>
    <dgm:pt modelId="{4908E489-50D2-47F5-8EA3-61FD0F0428D2}" type="pres">
      <dgm:prSet presAssocID="{75EC1A67-5E2F-4DCD-8DA6-4006F80755E9}" presName="parentText" presStyleLbl="node1" presStyleIdx="1" presStyleCnt="3">
        <dgm:presLayoutVars>
          <dgm:chMax val="1"/>
          <dgm:bulletEnabled val="1"/>
        </dgm:presLayoutVars>
      </dgm:prSet>
      <dgm:spPr/>
      <dgm:t>
        <a:bodyPr/>
        <a:lstStyle/>
        <a:p>
          <a:endParaRPr lang="en-US"/>
        </a:p>
      </dgm:t>
    </dgm:pt>
    <dgm:pt modelId="{D95B08BF-A1F3-48CF-9C91-7B251550100C}" type="pres">
      <dgm:prSet presAssocID="{75EC1A67-5E2F-4DCD-8DA6-4006F80755E9}" presName="descendantText" presStyleLbl="alignAccFollowNode1" presStyleIdx="1" presStyleCnt="3" custScaleY="105581">
        <dgm:presLayoutVars>
          <dgm:bulletEnabled val="1"/>
        </dgm:presLayoutVars>
      </dgm:prSet>
      <dgm:spPr/>
      <dgm:t>
        <a:bodyPr/>
        <a:lstStyle/>
        <a:p>
          <a:endParaRPr lang="en-US"/>
        </a:p>
      </dgm:t>
    </dgm:pt>
    <dgm:pt modelId="{6FD7944D-DCEF-466A-86AB-39BB3B7FF9D6}" type="pres">
      <dgm:prSet presAssocID="{EC821F33-E819-4DC2-8E37-25DB1ABBA2E9}" presName="sp" presStyleCnt="0"/>
      <dgm:spPr/>
    </dgm:pt>
    <dgm:pt modelId="{9754DFAE-A4B0-4987-BD9B-0633CF5C312C}" type="pres">
      <dgm:prSet presAssocID="{B63FABEB-F407-4118-BFBF-F69D65C820C5}" presName="linNode" presStyleCnt="0"/>
      <dgm:spPr/>
    </dgm:pt>
    <dgm:pt modelId="{F104C0D0-4651-461C-B7B8-151B2B6D3A60}" type="pres">
      <dgm:prSet presAssocID="{B63FABEB-F407-4118-BFBF-F69D65C820C5}" presName="parentText" presStyleLbl="node1" presStyleIdx="2" presStyleCnt="3">
        <dgm:presLayoutVars>
          <dgm:chMax val="1"/>
          <dgm:bulletEnabled val="1"/>
        </dgm:presLayoutVars>
      </dgm:prSet>
      <dgm:spPr/>
      <dgm:t>
        <a:bodyPr/>
        <a:lstStyle/>
        <a:p>
          <a:endParaRPr lang="en-US"/>
        </a:p>
      </dgm:t>
    </dgm:pt>
    <dgm:pt modelId="{71B6A33F-4F7B-4428-94B3-D8BED87AC345}" type="pres">
      <dgm:prSet presAssocID="{B63FABEB-F407-4118-BFBF-F69D65C820C5}" presName="descendantText" presStyleLbl="alignAccFollowNode1" presStyleIdx="2" presStyleCnt="3">
        <dgm:presLayoutVars>
          <dgm:bulletEnabled val="1"/>
        </dgm:presLayoutVars>
      </dgm:prSet>
      <dgm:spPr/>
      <dgm:t>
        <a:bodyPr/>
        <a:lstStyle/>
        <a:p>
          <a:endParaRPr lang="en-US"/>
        </a:p>
      </dgm:t>
    </dgm:pt>
  </dgm:ptLst>
  <dgm:cxnLst>
    <dgm:cxn modelId="{6DF92E51-8E1D-4DFA-A6F4-8E4D4A38FCFB}" type="presOf" srcId="{65A7CD0F-D7E9-4ACA-91ED-DE6CB438BF14}" destId="{D95B08BF-A1F3-48CF-9C91-7B251550100C}" srcOrd="0" destOrd="0" presId="urn:microsoft.com/office/officeart/2005/8/layout/vList5"/>
    <dgm:cxn modelId="{A5CA561D-A6FE-4581-9377-034FF4F7F29D}" type="presOf" srcId="{5544DE39-9643-4059-A9C4-55B243CB55B4}" destId="{921B7DB5-9009-4702-8512-50A8C4AF7001}" srcOrd="0" destOrd="0" presId="urn:microsoft.com/office/officeart/2005/8/layout/vList5"/>
    <dgm:cxn modelId="{36D06F9A-06ED-4935-810B-912025BD125F}" srcId="{B63FABEB-F407-4118-BFBF-F69D65C820C5}" destId="{AB30B14A-F181-4437-B362-B828F97D1F85}" srcOrd="2" destOrd="0" parTransId="{8A3BEF3D-B5D4-47B1-9832-2E59DECC1493}" sibTransId="{CE5F413C-5C7B-4583-82DB-CEB5D618CACC}"/>
    <dgm:cxn modelId="{0C3475C4-55FA-4824-AC02-69D2C4CED242}" type="presOf" srcId="{B4CAA64E-0A87-48DD-BCD7-AF8403BED699}" destId="{71B6A33F-4F7B-4428-94B3-D8BED87AC345}" srcOrd="0" destOrd="0" presId="urn:microsoft.com/office/officeart/2005/8/layout/vList5"/>
    <dgm:cxn modelId="{316CA07E-5A68-484E-9F4B-CA65FFB5F828}" srcId="{5544DE39-9643-4059-A9C4-55B243CB55B4}" destId="{B63FABEB-F407-4118-BFBF-F69D65C820C5}" srcOrd="2" destOrd="0" parTransId="{E19779B0-F940-466A-A2ED-BF6E8BABF5F8}" sibTransId="{437A7A66-565C-4FD0-905A-156A32E14F07}"/>
    <dgm:cxn modelId="{B710D788-DDEF-456F-BE89-BB2AD1B5ADB8}" type="presOf" srcId="{426747B4-5ECD-4FC6-B4B2-BD0041B15320}" destId="{952A603F-E14C-49A3-A797-9A164E822BA8}" srcOrd="0" destOrd="0" presId="urn:microsoft.com/office/officeart/2005/8/layout/vList5"/>
    <dgm:cxn modelId="{3D1EC4CE-97CA-49FD-92C0-2E37E0953959}" type="presOf" srcId="{8C747F9C-33B1-422D-B212-DE674AE18348}" destId="{71B6A33F-4F7B-4428-94B3-D8BED87AC345}" srcOrd="0" destOrd="1" presId="urn:microsoft.com/office/officeart/2005/8/layout/vList5"/>
    <dgm:cxn modelId="{73C240FA-819E-480F-AD79-E3830AE202B5}" srcId="{5544DE39-9643-4059-A9C4-55B243CB55B4}" destId="{75EC1A67-5E2F-4DCD-8DA6-4006F80755E9}" srcOrd="1" destOrd="0" parTransId="{FE7383FD-6FC8-4FBD-9D50-FB109AD40CA8}" sibTransId="{EC821F33-E819-4DC2-8E37-25DB1ABBA2E9}"/>
    <dgm:cxn modelId="{50F5F570-E769-4425-B9EF-339FF13FEB8F}" srcId="{B63FABEB-F407-4118-BFBF-F69D65C820C5}" destId="{8C747F9C-33B1-422D-B212-DE674AE18348}" srcOrd="1" destOrd="0" parTransId="{BD9FCD8B-6A51-4F99-B717-446209FD8C4B}" sibTransId="{9643328F-4675-41F7-8C13-B21D566B95CB}"/>
    <dgm:cxn modelId="{85754953-8A91-4753-88B3-2AECBD9684B8}" srcId="{75EC1A67-5E2F-4DCD-8DA6-4006F80755E9}" destId="{65A7CD0F-D7E9-4ACA-91ED-DE6CB438BF14}" srcOrd="0" destOrd="0" parTransId="{D179D7FF-FF07-4B1F-B08E-17E1B16F67AE}" sibTransId="{041599D1-89D9-499B-8A8F-3D82B83107A6}"/>
    <dgm:cxn modelId="{6CEBCB17-4CEE-4AC8-92A8-2DF9738C06DB}" srcId="{5544DE39-9643-4059-A9C4-55B243CB55B4}" destId="{426747B4-5ECD-4FC6-B4B2-BD0041B15320}" srcOrd="0" destOrd="0" parTransId="{540C398F-2EF5-4201-864A-EDCA47E08302}" sibTransId="{CB9D35C9-0BF6-4F7A-B72A-64912163C196}"/>
    <dgm:cxn modelId="{6E5CC658-5FEE-42F9-8767-814DAEB5719D}" type="presOf" srcId="{620D1425-E6F7-4378-A938-D2F3827B6126}" destId="{1B0C2356-2226-4BBB-B214-058FDDEB4303}" srcOrd="0" destOrd="0" presId="urn:microsoft.com/office/officeart/2005/8/layout/vList5"/>
    <dgm:cxn modelId="{BC3B8283-A1A0-460F-8915-E44348ECA91B}" type="presOf" srcId="{75EC1A67-5E2F-4DCD-8DA6-4006F80755E9}" destId="{4908E489-50D2-47F5-8EA3-61FD0F0428D2}" srcOrd="0" destOrd="0" presId="urn:microsoft.com/office/officeart/2005/8/layout/vList5"/>
    <dgm:cxn modelId="{3642BB47-A822-4995-8887-AB17B47B1325}" type="presOf" srcId="{B63FABEB-F407-4118-BFBF-F69D65C820C5}" destId="{F104C0D0-4651-461C-B7B8-151B2B6D3A60}" srcOrd="0" destOrd="0" presId="urn:microsoft.com/office/officeart/2005/8/layout/vList5"/>
    <dgm:cxn modelId="{FDE4484E-A9EA-4195-B2F7-653D6C5096C6}" srcId="{B63FABEB-F407-4118-BFBF-F69D65C820C5}" destId="{B4CAA64E-0A87-48DD-BCD7-AF8403BED699}" srcOrd="0" destOrd="0" parTransId="{22AC1CAD-5340-48D3-A053-4F3E324C1C62}" sibTransId="{A76B2AA2-37B2-4FBB-A7EC-3EC64F10EACF}"/>
    <dgm:cxn modelId="{0E98EC07-C589-4C04-BFC1-CFA8F235FD4A}" srcId="{426747B4-5ECD-4FC6-B4B2-BD0041B15320}" destId="{620D1425-E6F7-4378-A938-D2F3827B6126}" srcOrd="0" destOrd="0" parTransId="{C93829EE-410C-4C18-9255-0179CE9DDC33}" sibTransId="{836B34E3-6A3E-4BC4-985F-4CD42C79B738}"/>
    <dgm:cxn modelId="{90306BEA-E51D-454E-8EAD-9E59135198C9}" type="presOf" srcId="{AB30B14A-F181-4437-B362-B828F97D1F85}" destId="{71B6A33F-4F7B-4428-94B3-D8BED87AC345}" srcOrd="0" destOrd="2" presId="urn:microsoft.com/office/officeart/2005/8/layout/vList5"/>
    <dgm:cxn modelId="{6A0309EA-3208-46F5-9AB6-4BCB92811F5E}" type="presParOf" srcId="{921B7DB5-9009-4702-8512-50A8C4AF7001}" destId="{433ADBAF-534F-4AC8-8698-38D91D4777AD}" srcOrd="0" destOrd="0" presId="urn:microsoft.com/office/officeart/2005/8/layout/vList5"/>
    <dgm:cxn modelId="{C4B8DEA5-0C1B-455B-A051-A195B1A57103}" type="presParOf" srcId="{433ADBAF-534F-4AC8-8698-38D91D4777AD}" destId="{952A603F-E14C-49A3-A797-9A164E822BA8}" srcOrd="0" destOrd="0" presId="urn:microsoft.com/office/officeart/2005/8/layout/vList5"/>
    <dgm:cxn modelId="{B50F57C3-6C59-487A-BE4F-60E2E31BE081}" type="presParOf" srcId="{433ADBAF-534F-4AC8-8698-38D91D4777AD}" destId="{1B0C2356-2226-4BBB-B214-058FDDEB4303}" srcOrd="1" destOrd="0" presId="urn:microsoft.com/office/officeart/2005/8/layout/vList5"/>
    <dgm:cxn modelId="{2F7CA98A-308D-442F-9776-BFD0CF733B9D}" type="presParOf" srcId="{921B7DB5-9009-4702-8512-50A8C4AF7001}" destId="{ECB4AEA2-52A8-4E93-9246-885A34FD91F4}" srcOrd="1" destOrd="0" presId="urn:microsoft.com/office/officeart/2005/8/layout/vList5"/>
    <dgm:cxn modelId="{43894920-B864-4B55-B256-608FE25AAD51}" type="presParOf" srcId="{921B7DB5-9009-4702-8512-50A8C4AF7001}" destId="{55C3A078-3DD5-45AA-991E-D220C33BCD6C}" srcOrd="2" destOrd="0" presId="urn:microsoft.com/office/officeart/2005/8/layout/vList5"/>
    <dgm:cxn modelId="{F940BBB3-7AFA-4F46-8434-572343CF7AC5}" type="presParOf" srcId="{55C3A078-3DD5-45AA-991E-D220C33BCD6C}" destId="{4908E489-50D2-47F5-8EA3-61FD0F0428D2}" srcOrd="0" destOrd="0" presId="urn:microsoft.com/office/officeart/2005/8/layout/vList5"/>
    <dgm:cxn modelId="{9364D5D0-D43A-4310-A82E-3D4FB59B1999}" type="presParOf" srcId="{55C3A078-3DD5-45AA-991E-D220C33BCD6C}" destId="{D95B08BF-A1F3-48CF-9C91-7B251550100C}" srcOrd="1" destOrd="0" presId="urn:microsoft.com/office/officeart/2005/8/layout/vList5"/>
    <dgm:cxn modelId="{CBF14EED-6473-484C-B299-7C60D254D4D2}" type="presParOf" srcId="{921B7DB5-9009-4702-8512-50A8C4AF7001}" destId="{6FD7944D-DCEF-466A-86AB-39BB3B7FF9D6}" srcOrd="3" destOrd="0" presId="urn:microsoft.com/office/officeart/2005/8/layout/vList5"/>
    <dgm:cxn modelId="{B549B193-6648-4FD9-B114-D6D8248BB5C3}" type="presParOf" srcId="{921B7DB5-9009-4702-8512-50A8C4AF7001}" destId="{9754DFAE-A4B0-4987-BD9B-0633CF5C312C}" srcOrd="4" destOrd="0" presId="urn:microsoft.com/office/officeart/2005/8/layout/vList5"/>
    <dgm:cxn modelId="{EB52EDDB-082B-48BF-8384-88F87947E357}" type="presParOf" srcId="{9754DFAE-A4B0-4987-BD9B-0633CF5C312C}" destId="{F104C0D0-4651-461C-B7B8-151B2B6D3A60}" srcOrd="0" destOrd="0" presId="urn:microsoft.com/office/officeart/2005/8/layout/vList5"/>
    <dgm:cxn modelId="{920D2E69-5E0D-452F-A9CE-1BF03A26D7F6}" type="presParOf" srcId="{9754DFAE-A4B0-4987-BD9B-0633CF5C312C}" destId="{71B6A33F-4F7B-4428-94B3-D8BED87AC345}"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0C2356-2226-4BBB-B214-058FDDEB4303}">
      <dsp:nvSpPr>
        <dsp:cNvPr id="0" name=""/>
        <dsp:cNvSpPr/>
      </dsp:nvSpPr>
      <dsp:spPr>
        <a:xfrm rot="5400000">
          <a:off x="4683679" y="-1651783"/>
          <a:ext cx="1410369" cy="507187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Under the current flexible RA counting rules, storage resources with a non-zero transition time between charge and discharge can only count their discharge capacity towards their EFC value, despite the ability of these resources to provide flexibility by charging.  </a:t>
          </a:r>
          <a:endParaRPr lang="en-US" sz="1600" kern="1200" dirty="0"/>
        </a:p>
      </dsp:txBody>
      <dsp:txXfrm rot="-5400000">
        <a:off x="2852928" y="247817"/>
        <a:ext cx="5003023" cy="1272671"/>
      </dsp:txXfrm>
    </dsp:sp>
    <dsp:sp modelId="{952A603F-E14C-49A3-A797-9A164E822BA8}">
      <dsp:nvSpPr>
        <dsp:cNvPr id="0" name=""/>
        <dsp:cNvSpPr/>
      </dsp:nvSpPr>
      <dsp:spPr>
        <a:xfrm>
          <a:off x="0" y="2671"/>
          <a:ext cx="2852928" cy="176296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smtClean="0"/>
            <a:t>Problem Statement</a:t>
          </a:r>
          <a:endParaRPr lang="en-US" sz="2800" kern="1200" dirty="0"/>
        </a:p>
      </dsp:txBody>
      <dsp:txXfrm>
        <a:off x="86061" y="88732"/>
        <a:ext cx="2680806" cy="1590840"/>
      </dsp:txXfrm>
    </dsp:sp>
    <dsp:sp modelId="{D95B08BF-A1F3-48CF-9C91-7B251550100C}">
      <dsp:nvSpPr>
        <dsp:cNvPr id="0" name=""/>
        <dsp:cNvSpPr/>
      </dsp:nvSpPr>
      <dsp:spPr>
        <a:xfrm rot="5400000">
          <a:off x="4683679" y="199326"/>
          <a:ext cx="1410369" cy="507187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66750">
            <a:lnSpc>
              <a:spcPct val="90000"/>
            </a:lnSpc>
            <a:spcBef>
              <a:spcPct val="0"/>
            </a:spcBef>
            <a:spcAft>
              <a:spcPct val="15000"/>
            </a:spcAft>
            <a:buChar char="••"/>
          </a:pPr>
          <a:r>
            <a:rPr lang="en-US" sz="1500" kern="1200" dirty="0" smtClean="0"/>
            <a:t>The Commission should modify the flexible RA counting rules for storage resources to include the full range of charge and discharge that a storage facility can achieve and sustain over a three-hour period, so long as the resource’s transition time between the two states is less than 45 minutes.</a:t>
          </a:r>
          <a:endParaRPr lang="en-US" sz="1500" kern="1200" dirty="0"/>
        </a:p>
      </dsp:txBody>
      <dsp:txXfrm rot="-5400000">
        <a:off x="2852928" y="2098927"/>
        <a:ext cx="5003023" cy="1272671"/>
      </dsp:txXfrm>
    </dsp:sp>
    <dsp:sp modelId="{4908E489-50D2-47F5-8EA3-61FD0F0428D2}">
      <dsp:nvSpPr>
        <dsp:cNvPr id="0" name=""/>
        <dsp:cNvSpPr/>
      </dsp:nvSpPr>
      <dsp:spPr>
        <a:xfrm>
          <a:off x="0" y="1853781"/>
          <a:ext cx="2852928" cy="176296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smtClean="0"/>
            <a:t>Proposed Solution</a:t>
          </a:r>
          <a:endParaRPr lang="en-US" sz="2800" kern="1200" dirty="0"/>
        </a:p>
      </dsp:txBody>
      <dsp:txXfrm>
        <a:off x="86061" y="1939842"/>
        <a:ext cx="2680806" cy="1590840"/>
      </dsp:txXfrm>
    </dsp:sp>
    <dsp:sp modelId="{71B6A33F-4F7B-4428-94B3-D8BED87AC345}">
      <dsp:nvSpPr>
        <dsp:cNvPr id="0" name=""/>
        <dsp:cNvSpPr/>
      </dsp:nvSpPr>
      <dsp:spPr>
        <a:xfrm rot="5400000">
          <a:off x="4596617" y="2050436"/>
          <a:ext cx="1584493" cy="507187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Equal treatment for all storage resources</a:t>
          </a:r>
          <a:endParaRPr lang="en-US" sz="1600" kern="1200" dirty="0"/>
        </a:p>
        <a:p>
          <a:pPr marL="171450" lvl="1" indent="-171450" algn="l" defTabSz="711200">
            <a:lnSpc>
              <a:spcPct val="90000"/>
            </a:lnSpc>
            <a:spcBef>
              <a:spcPct val="0"/>
            </a:spcBef>
            <a:spcAft>
              <a:spcPct val="15000"/>
            </a:spcAft>
            <a:buChar char="••"/>
          </a:pPr>
          <a:r>
            <a:rPr lang="en-US" sz="1600" kern="1200" dirty="0" smtClean="0"/>
            <a:t>Fair valuation of all existing and potential storage resources (storage RFOs)</a:t>
          </a:r>
          <a:endParaRPr lang="en-US" sz="1600" kern="1200" dirty="0"/>
        </a:p>
        <a:p>
          <a:pPr marL="171450" lvl="1" indent="-171450" algn="l" defTabSz="711200">
            <a:lnSpc>
              <a:spcPct val="90000"/>
            </a:lnSpc>
            <a:spcBef>
              <a:spcPct val="0"/>
            </a:spcBef>
            <a:spcAft>
              <a:spcPct val="15000"/>
            </a:spcAft>
            <a:buChar char="••"/>
          </a:pPr>
          <a:r>
            <a:rPr lang="en-US" sz="1600" kern="1200" dirty="0" smtClean="0"/>
            <a:t>Helps prevent over-procurement</a:t>
          </a:r>
          <a:endParaRPr lang="en-US" sz="1600" kern="1200" dirty="0"/>
        </a:p>
        <a:p>
          <a:pPr marL="171450" lvl="1" indent="-171450" algn="l" defTabSz="711200">
            <a:lnSpc>
              <a:spcPct val="90000"/>
            </a:lnSpc>
            <a:spcBef>
              <a:spcPct val="0"/>
            </a:spcBef>
            <a:spcAft>
              <a:spcPct val="15000"/>
            </a:spcAft>
            <a:buChar char="••"/>
          </a:pPr>
          <a:r>
            <a:rPr lang="en-US" sz="1600" kern="1200" dirty="0" smtClean="0"/>
            <a:t>Reduces costs to customers</a:t>
          </a:r>
          <a:endParaRPr lang="en-US" sz="1600" kern="1200" dirty="0"/>
        </a:p>
      </dsp:txBody>
      <dsp:txXfrm rot="-5400000">
        <a:off x="2852928" y="3871475"/>
        <a:ext cx="4994523" cy="1429795"/>
      </dsp:txXfrm>
    </dsp:sp>
    <dsp:sp modelId="{F104C0D0-4651-461C-B7B8-151B2B6D3A60}">
      <dsp:nvSpPr>
        <dsp:cNvPr id="0" name=""/>
        <dsp:cNvSpPr/>
      </dsp:nvSpPr>
      <dsp:spPr>
        <a:xfrm>
          <a:off x="0" y="3704891"/>
          <a:ext cx="2852928" cy="176296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smtClean="0"/>
            <a:t>Justification for Proposal</a:t>
          </a:r>
          <a:endParaRPr lang="en-US" sz="2800" kern="1200" dirty="0"/>
        </a:p>
      </dsp:txBody>
      <dsp:txXfrm>
        <a:off x="86061" y="3790952"/>
        <a:ext cx="2680806" cy="15908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0C2356-2226-4BBB-B214-058FDDEB4303}">
      <dsp:nvSpPr>
        <dsp:cNvPr id="0" name=""/>
        <dsp:cNvSpPr/>
      </dsp:nvSpPr>
      <dsp:spPr>
        <a:xfrm rot="5400000">
          <a:off x="4683679" y="-1661303"/>
          <a:ext cx="1410369" cy="507187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There is a disincentive to re-structure contracts to provide additional operational flexibility under the current RA rules because doing so results in lower QC values</a:t>
          </a:r>
          <a:endParaRPr lang="en-US" sz="1600" kern="1200" dirty="0"/>
        </a:p>
      </dsp:txBody>
      <dsp:txXfrm rot="-5400000">
        <a:off x="2852928" y="238297"/>
        <a:ext cx="5003023" cy="1272671"/>
      </dsp:txXfrm>
    </dsp:sp>
    <dsp:sp modelId="{952A603F-E14C-49A3-A797-9A164E822BA8}">
      <dsp:nvSpPr>
        <dsp:cNvPr id="0" name=""/>
        <dsp:cNvSpPr/>
      </dsp:nvSpPr>
      <dsp:spPr>
        <a:xfrm>
          <a:off x="0" y="2671"/>
          <a:ext cx="2852928" cy="176296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smtClean="0"/>
            <a:t>Problem Statement</a:t>
          </a:r>
          <a:endParaRPr lang="en-US" sz="2800" kern="1200" dirty="0"/>
        </a:p>
      </dsp:txBody>
      <dsp:txXfrm>
        <a:off x="86061" y="88732"/>
        <a:ext cx="2680806" cy="1590840"/>
      </dsp:txXfrm>
    </dsp:sp>
    <dsp:sp modelId="{D95B08BF-A1F3-48CF-9C91-7B251550100C}">
      <dsp:nvSpPr>
        <dsp:cNvPr id="0" name=""/>
        <dsp:cNvSpPr/>
      </dsp:nvSpPr>
      <dsp:spPr>
        <a:xfrm rot="5400000">
          <a:off x="4683679" y="199326"/>
          <a:ext cx="1410369" cy="507187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The Commission should modify the system and local RA counting rules for resources that are capable of operating in accordance with day-ahead and pre-day-ahead scheduling instruction, but are not fully capable of responding to real-time dispatch instructions, so that the QC values for such resources are equal to </a:t>
          </a:r>
          <a:r>
            <a:rPr lang="en-US" sz="1400" kern="1200" dirty="0" err="1" smtClean="0"/>
            <a:t>Pmax</a:t>
          </a:r>
          <a:r>
            <a:rPr lang="en-US" sz="1400" kern="1200" dirty="0" smtClean="0"/>
            <a:t>, rather than based on historical output.</a:t>
          </a:r>
          <a:endParaRPr lang="en-US" sz="1400" kern="1200" dirty="0"/>
        </a:p>
      </dsp:txBody>
      <dsp:txXfrm rot="-5400000">
        <a:off x="2852928" y="2098927"/>
        <a:ext cx="5003023" cy="1272671"/>
      </dsp:txXfrm>
    </dsp:sp>
    <dsp:sp modelId="{4908E489-50D2-47F5-8EA3-61FD0F0428D2}">
      <dsp:nvSpPr>
        <dsp:cNvPr id="0" name=""/>
        <dsp:cNvSpPr/>
      </dsp:nvSpPr>
      <dsp:spPr>
        <a:xfrm>
          <a:off x="0" y="1853781"/>
          <a:ext cx="2852928" cy="176296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smtClean="0"/>
            <a:t>Proposed Solution</a:t>
          </a:r>
          <a:endParaRPr lang="en-US" sz="2800" kern="1200" dirty="0"/>
        </a:p>
      </dsp:txBody>
      <dsp:txXfrm>
        <a:off x="86061" y="1939842"/>
        <a:ext cx="2680806" cy="1590840"/>
      </dsp:txXfrm>
    </dsp:sp>
    <dsp:sp modelId="{71B6A33F-4F7B-4428-94B3-D8BED87AC345}">
      <dsp:nvSpPr>
        <dsp:cNvPr id="0" name=""/>
        <dsp:cNvSpPr/>
      </dsp:nvSpPr>
      <dsp:spPr>
        <a:xfrm rot="5400000">
          <a:off x="4496794" y="2070719"/>
          <a:ext cx="1755938" cy="504367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Recognize the QC value of a resource that can be scheduled to its </a:t>
          </a:r>
          <a:r>
            <a:rPr lang="en-US" sz="1400" kern="1200" dirty="0" err="1" smtClean="0"/>
            <a:t>Pmax</a:t>
          </a:r>
          <a:r>
            <a:rPr lang="en-US" sz="1400" kern="1200" dirty="0" smtClean="0"/>
            <a:t> when the CAISO finds it beneficial to do so</a:t>
          </a:r>
          <a:endParaRPr lang="en-US" sz="1400" kern="1200" dirty="0"/>
        </a:p>
        <a:p>
          <a:pPr marL="114300" lvl="1" indent="-114300" algn="l" defTabSz="622300">
            <a:lnSpc>
              <a:spcPct val="90000"/>
            </a:lnSpc>
            <a:spcBef>
              <a:spcPct val="0"/>
            </a:spcBef>
            <a:spcAft>
              <a:spcPct val="15000"/>
            </a:spcAft>
            <a:buChar char="••"/>
          </a:pPr>
          <a:r>
            <a:rPr lang="en-US" sz="1400" kern="1200" dirty="0" smtClean="0"/>
            <a:t>Provide more operational flexibility to the CAISO</a:t>
          </a:r>
          <a:endParaRPr lang="en-US" sz="1400" kern="1200" dirty="0"/>
        </a:p>
        <a:p>
          <a:pPr marL="114300" lvl="1" indent="-114300" algn="l" defTabSz="622300">
            <a:lnSpc>
              <a:spcPct val="90000"/>
            </a:lnSpc>
            <a:spcBef>
              <a:spcPct val="0"/>
            </a:spcBef>
            <a:spcAft>
              <a:spcPct val="15000"/>
            </a:spcAft>
            <a:buChar char="••"/>
          </a:pPr>
          <a:r>
            <a:rPr lang="en-US" sz="1400" kern="1200" dirty="0" smtClean="0"/>
            <a:t>Help address potential over-generation conditions by creating an incentive to operate flexibly</a:t>
          </a:r>
          <a:endParaRPr lang="en-US" sz="1400" kern="1200" dirty="0"/>
        </a:p>
        <a:p>
          <a:pPr marL="114300" lvl="1" indent="-114300" algn="l" defTabSz="622300">
            <a:lnSpc>
              <a:spcPct val="90000"/>
            </a:lnSpc>
            <a:spcBef>
              <a:spcPct val="0"/>
            </a:spcBef>
            <a:spcAft>
              <a:spcPct val="15000"/>
            </a:spcAft>
            <a:buChar char="••"/>
          </a:pPr>
          <a:r>
            <a:rPr lang="en-US" sz="1400" kern="1200" dirty="0" smtClean="0"/>
            <a:t>Helps prevent over-procurement</a:t>
          </a:r>
          <a:endParaRPr lang="en-US" sz="1400" kern="1200" dirty="0"/>
        </a:p>
        <a:p>
          <a:pPr marL="114300" lvl="1" indent="-114300" algn="l" defTabSz="622300">
            <a:lnSpc>
              <a:spcPct val="90000"/>
            </a:lnSpc>
            <a:spcBef>
              <a:spcPct val="0"/>
            </a:spcBef>
            <a:spcAft>
              <a:spcPct val="15000"/>
            </a:spcAft>
            <a:buChar char="••"/>
          </a:pPr>
          <a:r>
            <a:rPr lang="en-US" sz="1400" kern="1200" dirty="0" smtClean="0"/>
            <a:t>Reduces costs to customers</a:t>
          </a:r>
          <a:endParaRPr lang="en-US" sz="1400" kern="1200" dirty="0"/>
        </a:p>
      </dsp:txBody>
      <dsp:txXfrm rot="-5400000">
        <a:off x="2852927" y="3800304"/>
        <a:ext cx="4957954" cy="1584502"/>
      </dsp:txXfrm>
    </dsp:sp>
    <dsp:sp modelId="{F104C0D0-4651-461C-B7B8-151B2B6D3A60}">
      <dsp:nvSpPr>
        <dsp:cNvPr id="0" name=""/>
        <dsp:cNvSpPr/>
      </dsp:nvSpPr>
      <dsp:spPr>
        <a:xfrm>
          <a:off x="0" y="3704891"/>
          <a:ext cx="2852928" cy="176296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smtClean="0"/>
            <a:t>Justification for Proposal</a:t>
          </a:r>
          <a:endParaRPr lang="en-US" sz="2800" kern="1200" dirty="0"/>
        </a:p>
      </dsp:txBody>
      <dsp:txXfrm>
        <a:off x="86061" y="3790952"/>
        <a:ext cx="2680806" cy="15908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0C2356-2226-4BBB-B214-058FDDEB4303}">
      <dsp:nvSpPr>
        <dsp:cNvPr id="0" name=""/>
        <dsp:cNvSpPr/>
      </dsp:nvSpPr>
      <dsp:spPr>
        <a:xfrm rot="5400000">
          <a:off x="4683679" y="-1651783"/>
          <a:ext cx="1410369" cy="507187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smtClean="0"/>
            <a:t>The Commission’s QC methodology manual has not been updated since its initial adoption in 2010, despite a number of refinements to the QC methodologies being adopted by the Commission since that time.</a:t>
          </a:r>
          <a:endParaRPr lang="en-US" sz="1600" kern="1200" dirty="0"/>
        </a:p>
      </dsp:txBody>
      <dsp:txXfrm rot="-5400000">
        <a:off x="2852928" y="247817"/>
        <a:ext cx="5003023" cy="1272671"/>
      </dsp:txXfrm>
    </dsp:sp>
    <dsp:sp modelId="{952A603F-E14C-49A3-A797-9A164E822BA8}">
      <dsp:nvSpPr>
        <dsp:cNvPr id="0" name=""/>
        <dsp:cNvSpPr/>
      </dsp:nvSpPr>
      <dsp:spPr>
        <a:xfrm>
          <a:off x="0" y="2671"/>
          <a:ext cx="2852928" cy="176296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smtClean="0"/>
            <a:t>Problem Statement</a:t>
          </a:r>
          <a:endParaRPr lang="en-US" sz="2800" kern="1200" dirty="0"/>
        </a:p>
      </dsp:txBody>
      <dsp:txXfrm>
        <a:off x="86061" y="88732"/>
        <a:ext cx="2680806" cy="1590840"/>
      </dsp:txXfrm>
    </dsp:sp>
    <dsp:sp modelId="{D95B08BF-A1F3-48CF-9C91-7B251550100C}">
      <dsp:nvSpPr>
        <dsp:cNvPr id="0" name=""/>
        <dsp:cNvSpPr/>
      </dsp:nvSpPr>
      <dsp:spPr>
        <a:xfrm rot="5400000">
          <a:off x="4683679" y="199326"/>
          <a:ext cx="1410369" cy="507187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The Commission should complete a comprehensive update of the QC methodology manual following the anticipated June 2015 RA decision.  </a:t>
          </a:r>
          <a:endParaRPr lang="en-US" sz="1600" kern="1200" dirty="0"/>
        </a:p>
      </dsp:txBody>
      <dsp:txXfrm rot="-5400000">
        <a:off x="2852928" y="2098927"/>
        <a:ext cx="5003023" cy="1272671"/>
      </dsp:txXfrm>
    </dsp:sp>
    <dsp:sp modelId="{4908E489-50D2-47F5-8EA3-61FD0F0428D2}">
      <dsp:nvSpPr>
        <dsp:cNvPr id="0" name=""/>
        <dsp:cNvSpPr/>
      </dsp:nvSpPr>
      <dsp:spPr>
        <a:xfrm>
          <a:off x="0" y="1853781"/>
          <a:ext cx="2852928" cy="176296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smtClean="0"/>
            <a:t>Proposed Solution</a:t>
          </a:r>
          <a:endParaRPr lang="en-US" sz="2800" kern="1200" dirty="0"/>
        </a:p>
      </dsp:txBody>
      <dsp:txXfrm>
        <a:off x="86061" y="1939842"/>
        <a:ext cx="2680806" cy="1590840"/>
      </dsp:txXfrm>
    </dsp:sp>
    <dsp:sp modelId="{71B6A33F-4F7B-4428-94B3-D8BED87AC345}">
      <dsp:nvSpPr>
        <dsp:cNvPr id="0" name=""/>
        <dsp:cNvSpPr/>
      </dsp:nvSpPr>
      <dsp:spPr>
        <a:xfrm rot="5400000">
          <a:off x="4683679" y="2050436"/>
          <a:ext cx="1410369" cy="507187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Provides a single source of information for the current QC methodologies.</a:t>
          </a:r>
          <a:endParaRPr lang="en-US" sz="1600" kern="1200" dirty="0"/>
        </a:p>
        <a:p>
          <a:pPr marL="171450" lvl="1" indent="-171450" algn="l" defTabSz="711200">
            <a:lnSpc>
              <a:spcPct val="90000"/>
            </a:lnSpc>
            <a:spcBef>
              <a:spcPct val="0"/>
            </a:spcBef>
            <a:spcAft>
              <a:spcPct val="15000"/>
            </a:spcAft>
            <a:buChar char="••"/>
          </a:pPr>
          <a:r>
            <a:rPr lang="en-US" sz="1600" kern="1200" dirty="0" smtClean="0"/>
            <a:t>Provides an opportunity to provide more detail and clarity on the methodology used by Energy Division to calculate QC values. </a:t>
          </a:r>
          <a:endParaRPr lang="en-US" sz="1600" kern="1200" dirty="0"/>
        </a:p>
      </dsp:txBody>
      <dsp:txXfrm rot="-5400000">
        <a:off x="2852928" y="3950037"/>
        <a:ext cx="5003023" cy="1272671"/>
      </dsp:txXfrm>
    </dsp:sp>
    <dsp:sp modelId="{F104C0D0-4651-461C-B7B8-151B2B6D3A60}">
      <dsp:nvSpPr>
        <dsp:cNvPr id="0" name=""/>
        <dsp:cNvSpPr/>
      </dsp:nvSpPr>
      <dsp:spPr>
        <a:xfrm>
          <a:off x="0" y="3704891"/>
          <a:ext cx="2852928" cy="176296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smtClean="0"/>
            <a:t>Justification for Proposal</a:t>
          </a:r>
          <a:endParaRPr lang="en-US" sz="2800" kern="1200" dirty="0"/>
        </a:p>
      </dsp:txBody>
      <dsp:txXfrm>
        <a:off x="86061" y="3790952"/>
        <a:ext cx="2680806" cy="15908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0C2356-2226-4BBB-B214-058FDDEB4303}">
      <dsp:nvSpPr>
        <dsp:cNvPr id="0" name=""/>
        <dsp:cNvSpPr/>
      </dsp:nvSpPr>
      <dsp:spPr>
        <a:xfrm rot="5400000">
          <a:off x="4683679" y="-1651783"/>
          <a:ext cx="1410369" cy="507187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The current CPUC methodology used to allocate flexible RA requirements does not reflect cost causation because it is based on load ratio share rather than the load-serving entity’s (LSE) contribution to the largest 3-hour ramps.  </a:t>
          </a:r>
          <a:endParaRPr lang="en-US" sz="1600" kern="1200" dirty="0"/>
        </a:p>
      </dsp:txBody>
      <dsp:txXfrm rot="-5400000">
        <a:off x="2852928" y="247817"/>
        <a:ext cx="5003023" cy="1272671"/>
      </dsp:txXfrm>
    </dsp:sp>
    <dsp:sp modelId="{952A603F-E14C-49A3-A797-9A164E822BA8}">
      <dsp:nvSpPr>
        <dsp:cNvPr id="0" name=""/>
        <dsp:cNvSpPr/>
      </dsp:nvSpPr>
      <dsp:spPr>
        <a:xfrm>
          <a:off x="0" y="2671"/>
          <a:ext cx="2852928" cy="176296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smtClean="0"/>
            <a:t>Problem Statement</a:t>
          </a:r>
          <a:endParaRPr lang="en-US" sz="2800" kern="1200" dirty="0"/>
        </a:p>
      </dsp:txBody>
      <dsp:txXfrm>
        <a:off x="86061" y="88732"/>
        <a:ext cx="2680806" cy="1590840"/>
      </dsp:txXfrm>
    </dsp:sp>
    <dsp:sp modelId="{D95B08BF-A1F3-48CF-9C91-7B251550100C}">
      <dsp:nvSpPr>
        <dsp:cNvPr id="0" name=""/>
        <dsp:cNvSpPr/>
      </dsp:nvSpPr>
      <dsp:spPr>
        <a:xfrm rot="5400000">
          <a:off x="4644322" y="199326"/>
          <a:ext cx="1489082" cy="507187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The Commission should modify the methodology for allocating flexible RA requirements to its LSEs so that the flexible RA requirements are allocated in proportion to the LSEs’ contributions to the CAISO’s monthly net-load ramps used to determine the overall flexible RA requirement. </a:t>
          </a:r>
          <a:endParaRPr lang="en-US" sz="1600" kern="1200" dirty="0"/>
        </a:p>
      </dsp:txBody>
      <dsp:txXfrm rot="-5400000">
        <a:off x="2852928" y="2063412"/>
        <a:ext cx="4999181" cy="1343700"/>
      </dsp:txXfrm>
    </dsp:sp>
    <dsp:sp modelId="{4908E489-50D2-47F5-8EA3-61FD0F0428D2}">
      <dsp:nvSpPr>
        <dsp:cNvPr id="0" name=""/>
        <dsp:cNvSpPr/>
      </dsp:nvSpPr>
      <dsp:spPr>
        <a:xfrm>
          <a:off x="0" y="1853781"/>
          <a:ext cx="2852928" cy="176296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smtClean="0"/>
            <a:t>Proposed Solution</a:t>
          </a:r>
          <a:endParaRPr lang="en-US" sz="2800" kern="1200" dirty="0"/>
        </a:p>
      </dsp:txBody>
      <dsp:txXfrm>
        <a:off x="86061" y="1939842"/>
        <a:ext cx="2680806" cy="1590840"/>
      </dsp:txXfrm>
    </dsp:sp>
    <dsp:sp modelId="{71B6A33F-4F7B-4428-94B3-D8BED87AC345}">
      <dsp:nvSpPr>
        <dsp:cNvPr id="0" name=""/>
        <dsp:cNvSpPr/>
      </dsp:nvSpPr>
      <dsp:spPr>
        <a:xfrm rot="5400000">
          <a:off x="4683679" y="2050436"/>
          <a:ext cx="1410369" cy="507187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Better reflects cost causation </a:t>
          </a:r>
          <a:endParaRPr lang="en-US" sz="1600" kern="1200" dirty="0"/>
        </a:p>
        <a:p>
          <a:pPr marL="171450" lvl="1" indent="-171450" algn="l" defTabSz="711200">
            <a:lnSpc>
              <a:spcPct val="90000"/>
            </a:lnSpc>
            <a:spcBef>
              <a:spcPct val="0"/>
            </a:spcBef>
            <a:spcAft>
              <a:spcPct val="15000"/>
            </a:spcAft>
            <a:buChar char="••"/>
          </a:pPr>
          <a:r>
            <a:rPr lang="en-US" sz="1600" kern="1200" dirty="0" smtClean="0"/>
            <a:t>Aligns the Commission’s and the CAISO’s allocation approaches</a:t>
          </a:r>
          <a:endParaRPr lang="en-US" sz="1600" kern="1200" dirty="0"/>
        </a:p>
        <a:p>
          <a:pPr marL="171450" lvl="1" indent="-171450" algn="l" defTabSz="711200">
            <a:lnSpc>
              <a:spcPct val="90000"/>
            </a:lnSpc>
            <a:spcBef>
              <a:spcPct val="0"/>
            </a:spcBef>
            <a:spcAft>
              <a:spcPct val="15000"/>
            </a:spcAft>
            <a:buChar char="••"/>
          </a:pPr>
          <a:r>
            <a:rPr lang="en-US" sz="1600" kern="1200" dirty="0" smtClean="0"/>
            <a:t>Sends better market signals to developers and LSEs </a:t>
          </a:r>
          <a:endParaRPr lang="en-US" sz="1600" kern="1200" dirty="0"/>
        </a:p>
      </dsp:txBody>
      <dsp:txXfrm rot="-5400000">
        <a:off x="2852928" y="3950037"/>
        <a:ext cx="5003023" cy="1272671"/>
      </dsp:txXfrm>
    </dsp:sp>
    <dsp:sp modelId="{F104C0D0-4651-461C-B7B8-151B2B6D3A60}">
      <dsp:nvSpPr>
        <dsp:cNvPr id="0" name=""/>
        <dsp:cNvSpPr/>
      </dsp:nvSpPr>
      <dsp:spPr>
        <a:xfrm>
          <a:off x="0" y="3704891"/>
          <a:ext cx="2852928" cy="176296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smtClean="0"/>
            <a:t>Justification for Proposal</a:t>
          </a:r>
          <a:endParaRPr lang="en-US" sz="2800" kern="1200" dirty="0"/>
        </a:p>
      </dsp:txBody>
      <dsp:txXfrm>
        <a:off x="86061" y="3790952"/>
        <a:ext cx="2680806" cy="1590840"/>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drawing1.xml><?xml version="1.0" encoding="utf-8"?>
<c:userShapes xmlns:c="http://schemas.openxmlformats.org/drawingml/2006/chart">
  <cdr:relSizeAnchor xmlns:cdr="http://schemas.openxmlformats.org/drawingml/2006/chartDrawing">
    <cdr:from>
      <cdr:x>0.47772</cdr:x>
      <cdr:y>0.63275</cdr:y>
    </cdr:from>
    <cdr:to>
      <cdr:x>0.53997</cdr:x>
      <cdr:y>0.68903</cdr:y>
    </cdr:to>
    <cdr:cxnSp macro="">
      <cdr:nvCxnSpPr>
        <cdr:cNvPr id="11" name="Straight Arrow Connector 10"/>
        <cdr:cNvCxnSpPr>
          <a:stCxn xmlns:a="http://schemas.openxmlformats.org/drawingml/2006/main" id="14" idx="1"/>
        </cdr:cNvCxnSpPr>
      </cdr:nvCxnSpPr>
      <cdr:spPr bwMode="auto">
        <a:xfrm xmlns:a="http://schemas.openxmlformats.org/drawingml/2006/main" flipH="1" flipV="1">
          <a:off x="3471863" y="3052434"/>
          <a:ext cx="452406" cy="271500"/>
        </a:xfrm>
        <a:prstGeom xmlns:a="http://schemas.openxmlformats.org/drawingml/2006/main" prst="straightConnector1">
          <a:avLst/>
        </a:prstGeom>
        <a:solidFill xmlns:a="http://schemas.openxmlformats.org/drawingml/2006/main">
          <a:schemeClr val="bg1"/>
        </a:solidFill>
        <a:ln xmlns:a="http://schemas.openxmlformats.org/drawingml/2006/main" w="19050" cap="flat" cmpd="sng" algn="ctr">
          <a:solidFill>
            <a:srgbClr val="000000"/>
          </a:solidFill>
          <a:prstDash val="solid"/>
          <a:round/>
          <a:headEnd type="none" w="med" len="med"/>
          <a:tailEnd type="arrow"/>
        </a:ln>
        <a:effectLst xmlns:a="http://schemas.openxmlformats.org/drawingml/2006/main"/>
      </cdr:spPr>
    </cdr:cxnSp>
  </cdr:relSizeAnchor>
  <cdr:relSizeAnchor xmlns:cdr="http://schemas.openxmlformats.org/drawingml/2006/chartDrawing">
    <cdr:from>
      <cdr:x>0.53997</cdr:x>
      <cdr:y>0.63473</cdr:y>
    </cdr:from>
    <cdr:to>
      <cdr:x>0.67759</cdr:x>
      <cdr:y>0.74332</cdr:y>
    </cdr:to>
    <cdr:sp macro="" textlink="">
      <cdr:nvSpPr>
        <cdr:cNvPr id="14" name="TextBox 13"/>
        <cdr:cNvSpPr txBox="1"/>
      </cdr:nvSpPr>
      <cdr:spPr>
        <a:xfrm xmlns:a="http://schemas.openxmlformats.org/drawingml/2006/main">
          <a:off x="3924269" y="3061986"/>
          <a:ext cx="1000164" cy="523848"/>
        </a:xfrm>
        <a:prstGeom xmlns:a="http://schemas.openxmlformats.org/drawingml/2006/main" prst="rect">
          <a:avLst/>
        </a:prstGeom>
        <a:ln xmlns:a="http://schemas.openxmlformats.org/drawingml/2006/main">
          <a:solidFill>
            <a:srgbClr val="000000"/>
          </a:solidFill>
        </a:ln>
      </cdr:spPr>
      <cdr:txBody>
        <a:bodyPr xmlns:a="http://schemas.openxmlformats.org/drawingml/2006/main" vertOverflow="clip" wrap="square" rtlCol="0"/>
        <a:lstStyle xmlns:a="http://schemas.openxmlformats.org/drawingml/2006/main"/>
        <a:p xmlns:a="http://schemas.openxmlformats.org/drawingml/2006/main">
          <a:r>
            <a:rPr lang="en-US" sz="800" b="1" dirty="0" smtClean="0"/>
            <a:t>Reduces ramp by 1,000 MW when </a:t>
          </a:r>
          <a:r>
            <a:rPr lang="en-US" sz="800" b="1" i="1" dirty="0" smtClean="0"/>
            <a:t>charging</a:t>
          </a:r>
          <a:endParaRPr lang="en-US" sz="800" b="1" i="1" dirty="0"/>
        </a:p>
      </cdr:txBody>
    </cdr:sp>
  </cdr:relSizeAnchor>
  <cdr:relSizeAnchor xmlns:cdr="http://schemas.openxmlformats.org/drawingml/2006/chartDrawing">
    <cdr:from>
      <cdr:x>0.70118</cdr:x>
      <cdr:y>0.52481</cdr:y>
    </cdr:from>
    <cdr:to>
      <cdr:x>0.84731</cdr:x>
      <cdr:y>0.62288</cdr:y>
    </cdr:to>
    <cdr:sp macro="" textlink="">
      <cdr:nvSpPr>
        <cdr:cNvPr id="16" name="TextBox 1"/>
        <cdr:cNvSpPr txBox="1"/>
      </cdr:nvSpPr>
      <cdr:spPr>
        <a:xfrm xmlns:a="http://schemas.openxmlformats.org/drawingml/2006/main">
          <a:off x="5095897" y="2531723"/>
          <a:ext cx="1062011" cy="473098"/>
        </a:xfrm>
        <a:prstGeom xmlns:a="http://schemas.openxmlformats.org/drawingml/2006/main" prst="rect">
          <a:avLst/>
        </a:prstGeom>
        <a:ln xmlns:a="http://schemas.openxmlformats.org/drawingml/2006/main">
          <a:solidFill>
            <a:srgbClr val="000000"/>
          </a:solidFill>
        </a:l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800" b="1" dirty="0" smtClean="0"/>
            <a:t>Reduces ramp by 1,000 MW when </a:t>
          </a:r>
          <a:r>
            <a:rPr lang="en-US" sz="800" b="1" i="1" dirty="0" smtClean="0"/>
            <a:t>discharging</a:t>
          </a:r>
          <a:endParaRPr lang="en-US" sz="800" b="1" i="1" dirty="0"/>
        </a:p>
      </cdr:txBody>
    </cdr:sp>
  </cdr:relSizeAnchor>
  <cdr:relSizeAnchor xmlns:cdr="http://schemas.openxmlformats.org/drawingml/2006/chartDrawing">
    <cdr:from>
      <cdr:x>0.55832</cdr:x>
      <cdr:y>0.46689</cdr:y>
    </cdr:from>
    <cdr:to>
      <cdr:x>0.70118</cdr:x>
      <cdr:y>0.57384</cdr:y>
    </cdr:to>
    <cdr:cxnSp macro="">
      <cdr:nvCxnSpPr>
        <cdr:cNvPr id="17" name="Straight Arrow Connector 16"/>
        <cdr:cNvCxnSpPr>
          <a:stCxn xmlns:a="http://schemas.openxmlformats.org/drawingml/2006/main" id="16" idx="1"/>
        </cdr:cNvCxnSpPr>
      </cdr:nvCxnSpPr>
      <cdr:spPr bwMode="auto">
        <a:xfrm xmlns:a="http://schemas.openxmlformats.org/drawingml/2006/main" flipH="1" flipV="1">
          <a:off x="4057650" y="2252341"/>
          <a:ext cx="1038247" cy="515931"/>
        </a:xfrm>
        <a:prstGeom xmlns:a="http://schemas.openxmlformats.org/drawingml/2006/main" prst="straightConnector1">
          <a:avLst/>
        </a:prstGeom>
        <a:solidFill xmlns:a="http://schemas.openxmlformats.org/drawingml/2006/main">
          <a:schemeClr val="bg1"/>
        </a:solidFill>
        <a:ln xmlns:a="http://schemas.openxmlformats.org/drawingml/2006/main" w="19050" cap="flat" cmpd="sng" algn="ctr">
          <a:solidFill>
            <a:srgbClr val="000000"/>
          </a:solidFill>
          <a:prstDash val="solid"/>
          <a:round/>
          <a:headEnd type="none" w="med" len="med"/>
          <a:tailEnd type="arrow"/>
        </a:ln>
        <a:effectLst xmlns:a="http://schemas.openxmlformats.org/drawingml/2006/main"/>
      </cdr:spPr>
    </cdr:cxnSp>
  </cdr:relSizeAnchor>
</c:userShapes>
</file>

<file path=ppt/drawings/drawing2.xml><?xml version="1.0" encoding="utf-8"?>
<c:userShapes xmlns:c="http://schemas.openxmlformats.org/drawingml/2006/chart">
  <cdr:relSizeAnchor xmlns:cdr="http://schemas.openxmlformats.org/drawingml/2006/chartDrawing">
    <cdr:from>
      <cdr:x>0.74515</cdr:x>
      <cdr:y>0.70771</cdr:y>
    </cdr:from>
    <cdr:to>
      <cdr:x>0.99094</cdr:x>
      <cdr:y>0.79572</cdr:y>
    </cdr:to>
    <cdr:sp macro="" textlink="">
      <cdr:nvSpPr>
        <cdr:cNvPr id="2" name="TextBox 16"/>
        <cdr:cNvSpPr txBox="1"/>
      </cdr:nvSpPr>
      <cdr:spPr>
        <a:xfrm xmlns:a="http://schemas.openxmlformats.org/drawingml/2006/main">
          <a:off x="5486400" y="3464848"/>
          <a:ext cx="1809750" cy="430887"/>
        </a:xfrm>
        <a:prstGeom xmlns:a="http://schemas.openxmlformats.org/drawingml/2006/main" prst="rect">
          <a:avLst/>
        </a:prstGeom>
        <a:noFill xmlns:a="http://schemas.openxmlformats.org/drawingml/2006/main"/>
        <a:ln xmlns:a="http://schemas.openxmlformats.org/drawingml/2006/main" w="19050">
          <a:solidFill>
            <a:schemeClr val="accent1"/>
          </a:solidFill>
        </a:ln>
      </cdr:spPr>
      <cdr:txBody>
        <a:bodyPr xmlns:a="http://schemas.openxmlformats.org/drawingml/2006/main" wrap="square" rtlCol="0">
          <a:spAutoFit/>
        </a:bodyPr>
        <a:lstStyle xmlns:a="http://schemas.openxmlformats.org/drawingml/2006/main">
          <a:defPPr>
            <a:defRPr lang="en-US"/>
          </a:defPPr>
          <a:lvl1pPr algn="l" rtl="0" fontAlgn="base">
            <a:spcBef>
              <a:spcPct val="0"/>
            </a:spcBef>
            <a:spcAft>
              <a:spcPct val="0"/>
            </a:spcAft>
            <a:defRPr sz="1100" b="1"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sz="1100" b="1"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sz="1100" b="1"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sz="1100" b="1"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sz="1100" b="1"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1100" b="1"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1100" b="1"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1100" b="1"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1100" b="1" kern="1200">
              <a:solidFill>
                <a:schemeClr val="tx1"/>
              </a:solidFill>
              <a:latin typeface="Arial" pitchFamily="34" charset="0"/>
              <a:ea typeface="ＭＳ Ｐゴシック" pitchFamily="34" charset="-128"/>
              <a:cs typeface="+mn-cs"/>
            </a:defRPr>
          </a:lvl9pPr>
        </a:lstStyle>
        <a:p xmlns:a="http://schemas.openxmlformats.org/drawingml/2006/main">
          <a:r>
            <a:rPr lang="en-US" dirty="0" smtClean="0">
              <a:solidFill>
                <a:srgbClr val="000000"/>
              </a:solidFill>
            </a:rPr>
            <a:t>Total Reduction in upward ramp: 2,000 MW</a:t>
          </a:r>
          <a:endParaRPr lang="en-US" dirty="0">
            <a:solidFill>
              <a:srgbClr val="000000"/>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1" y="0"/>
            <a:ext cx="3036888" cy="458788"/>
          </a:xfrm>
          <a:prstGeom prst="rect">
            <a:avLst/>
          </a:prstGeom>
          <a:noFill/>
          <a:ln w="9525">
            <a:noFill/>
            <a:miter lim="800000"/>
            <a:headEnd/>
            <a:tailEnd/>
          </a:ln>
          <a:effectLst/>
        </p:spPr>
        <p:txBody>
          <a:bodyPr vert="horz" wrap="square" lIns="93011" tIns="46506" rIns="93011" bIns="46506" numCol="1" anchor="t" anchorCtr="0" compatLnSpc="1">
            <a:prstTxWarp prst="textNoShape">
              <a:avLst/>
            </a:prstTxWarp>
          </a:bodyPr>
          <a:lstStyle>
            <a:lvl1pPr algn="l" defTabSz="931726" eaLnBrk="0" hangingPunct="0">
              <a:lnSpc>
                <a:spcPct val="100000"/>
              </a:lnSpc>
              <a:defRPr sz="1200" b="0">
                <a:latin typeface="Arial" charset="0"/>
                <a:ea typeface="+mn-ea"/>
                <a:cs typeface="+mn-cs"/>
              </a:defRPr>
            </a:lvl1pPr>
          </a:lstStyle>
          <a:p>
            <a:pPr>
              <a:defRPr/>
            </a:pPr>
            <a:endParaRPr lang="en-US"/>
          </a:p>
        </p:txBody>
      </p:sp>
      <p:sp>
        <p:nvSpPr>
          <p:cNvPr id="63491" name="Rectangle 3"/>
          <p:cNvSpPr>
            <a:spLocks noGrp="1" noChangeArrowheads="1"/>
          </p:cNvSpPr>
          <p:nvPr>
            <p:ph type="dt" sz="quarter" idx="1"/>
          </p:nvPr>
        </p:nvSpPr>
        <p:spPr bwMode="auto">
          <a:xfrm>
            <a:off x="3973514" y="0"/>
            <a:ext cx="3036887" cy="458788"/>
          </a:xfrm>
          <a:prstGeom prst="rect">
            <a:avLst/>
          </a:prstGeom>
          <a:noFill/>
          <a:ln w="9525">
            <a:noFill/>
            <a:miter lim="800000"/>
            <a:headEnd/>
            <a:tailEnd/>
          </a:ln>
          <a:effectLst/>
        </p:spPr>
        <p:txBody>
          <a:bodyPr vert="horz" wrap="square" lIns="93011" tIns="46506" rIns="93011" bIns="46506" numCol="1" anchor="t" anchorCtr="0" compatLnSpc="1">
            <a:prstTxWarp prst="textNoShape">
              <a:avLst/>
            </a:prstTxWarp>
          </a:bodyPr>
          <a:lstStyle>
            <a:lvl1pPr algn="r" defTabSz="931726" eaLnBrk="0" hangingPunct="0">
              <a:lnSpc>
                <a:spcPct val="100000"/>
              </a:lnSpc>
              <a:defRPr sz="1200" b="0">
                <a:latin typeface="Arial" charset="0"/>
              </a:defRPr>
            </a:lvl1pPr>
          </a:lstStyle>
          <a:p>
            <a:pPr>
              <a:defRPr/>
            </a:pPr>
            <a:fld id="{36D028F4-FBA6-49A9-9C4A-D2782752BC6A}" type="datetime1">
              <a:rPr lang="en-US"/>
              <a:pPr>
                <a:defRPr/>
              </a:pPr>
              <a:t>2/10/2015</a:t>
            </a:fld>
            <a:endParaRPr lang="en-US"/>
          </a:p>
        </p:txBody>
      </p:sp>
      <p:sp>
        <p:nvSpPr>
          <p:cNvPr id="63492" name="Rectangle 4"/>
          <p:cNvSpPr>
            <a:spLocks noGrp="1" noChangeArrowheads="1"/>
          </p:cNvSpPr>
          <p:nvPr>
            <p:ph type="ftr" sz="quarter" idx="2"/>
          </p:nvPr>
        </p:nvSpPr>
        <p:spPr bwMode="auto">
          <a:xfrm>
            <a:off x="1" y="8821739"/>
            <a:ext cx="3036888" cy="458787"/>
          </a:xfrm>
          <a:prstGeom prst="rect">
            <a:avLst/>
          </a:prstGeom>
          <a:noFill/>
          <a:ln w="9525">
            <a:noFill/>
            <a:miter lim="800000"/>
            <a:headEnd/>
            <a:tailEnd/>
          </a:ln>
          <a:effectLst/>
        </p:spPr>
        <p:txBody>
          <a:bodyPr vert="horz" wrap="square" lIns="93011" tIns="46506" rIns="93011" bIns="46506" numCol="1" anchor="b" anchorCtr="0" compatLnSpc="1">
            <a:prstTxWarp prst="textNoShape">
              <a:avLst/>
            </a:prstTxWarp>
          </a:bodyPr>
          <a:lstStyle>
            <a:lvl1pPr algn="l" defTabSz="931726" eaLnBrk="0" hangingPunct="0">
              <a:lnSpc>
                <a:spcPct val="100000"/>
              </a:lnSpc>
              <a:defRPr sz="1200" b="0">
                <a:latin typeface="Arial" charset="0"/>
                <a:ea typeface="+mn-ea"/>
                <a:cs typeface="+mn-cs"/>
              </a:defRPr>
            </a:lvl1pPr>
          </a:lstStyle>
          <a:p>
            <a:pPr>
              <a:defRPr/>
            </a:pPr>
            <a:endParaRPr lang="en-US"/>
          </a:p>
        </p:txBody>
      </p:sp>
      <p:sp>
        <p:nvSpPr>
          <p:cNvPr id="63493" name="Rectangle 5"/>
          <p:cNvSpPr>
            <a:spLocks noGrp="1" noChangeArrowheads="1"/>
          </p:cNvSpPr>
          <p:nvPr>
            <p:ph type="sldNum" sz="quarter" idx="3"/>
          </p:nvPr>
        </p:nvSpPr>
        <p:spPr bwMode="auto">
          <a:xfrm>
            <a:off x="3973514" y="8821739"/>
            <a:ext cx="3036887" cy="458787"/>
          </a:xfrm>
          <a:prstGeom prst="rect">
            <a:avLst/>
          </a:prstGeom>
          <a:noFill/>
          <a:ln w="9525">
            <a:noFill/>
            <a:miter lim="800000"/>
            <a:headEnd/>
            <a:tailEnd/>
          </a:ln>
          <a:effectLst/>
        </p:spPr>
        <p:txBody>
          <a:bodyPr vert="horz" wrap="square" lIns="93011" tIns="46506" rIns="93011" bIns="46506" numCol="1" anchor="b" anchorCtr="0" compatLnSpc="1">
            <a:prstTxWarp prst="textNoShape">
              <a:avLst/>
            </a:prstTxWarp>
          </a:bodyPr>
          <a:lstStyle>
            <a:lvl1pPr algn="r" defTabSz="931726" eaLnBrk="0" hangingPunct="0">
              <a:lnSpc>
                <a:spcPct val="100000"/>
              </a:lnSpc>
              <a:defRPr sz="1200" b="0">
                <a:latin typeface="Arial" charset="0"/>
              </a:defRPr>
            </a:lvl1pPr>
          </a:lstStyle>
          <a:p>
            <a:pPr>
              <a:defRPr/>
            </a:pPr>
            <a:fld id="{B3BEDB91-E175-4E71-BD55-A7C673453FFC}" type="slidenum">
              <a:rPr lang="en-US"/>
              <a:pPr>
                <a:defRPr/>
              </a:pPr>
              <a:t>‹#›</a:t>
            </a:fld>
            <a:endParaRPr lang="en-US"/>
          </a:p>
        </p:txBody>
      </p:sp>
    </p:spTree>
    <p:extLst>
      <p:ext uri="{BB962C8B-B14F-4D97-AF65-F5344CB8AC3E}">
        <p14:creationId xmlns:p14="http://schemas.microsoft.com/office/powerpoint/2010/main" val="10520947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6258" name="Rectangle 2"/>
          <p:cNvSpPr>
            <a:spLocks noGrp="1" noChangeArrowheads="1"/>
          </p:cNvSpPr>
          <p:nvPr>
            <p:ph type="hdr" sz="quarter"/>
          </p:nvPr>
        </p:nvSpPr>
        <p:spPr bwMode="auto">
          <a:xfrm>
            <a:off x="0" y="0"/>
            <a:ext cx="3009900" cy="458788"/>
          </a:xfrm>
          <a:prstGeom prst="rect">
            <a:avLst/>
          </a:prstGeom>
          <a:noFill/>
          <a:ln w="9525">
            <a:noFill/>
            <a:miter lim="800000"/>
            <a:headEnd/>
            <a:tailEnd/>
          </a:ln>
          <a:effectLst/>
        </p:spPr>
        <p:txBody>
          <a:bodyPr vert="horz" wrap="square" lIns="93011" tIns="46506" rIns="93011" bIns="46506" numCol="1" anchor="t" anchorCtr="0" compatLnSpc="1">
            <a:prstTxWarp prst="textNoShape">
              <a:avLst/>
            </a:prstTxWarp>
          </a:bodyPr>
          <a:lstStyle>
            <a:lvl1pPr algn="l" defTabSz="931726" eaLnBrk="0" hangingPunct="0">
              <a:lnSpc>
                <a:spcPct val="100000"/>
              </a:lnSpc>
              <a:defRPr sz="1200" b="0">
                <a:latin typeface="Arial" charset="0"/>
                <a:ea typeface="+mn-ea"/>
                <a:cs typeface="+mn-cs"/>
              </a:defRPr>
            </a:lvl1pPr>
          </a:lstStyle>
          <a:p>
            <a:pPr>
              <a:defRPr/>
            </a:pPr>
            <a:endParaRPr lang="en-US"/>
          </a:p>
        </p:txBody>
      </p:sp>
      <p:sp>
        <p:nvSpPr>
          <p:cNvPr id="96259" name="Rectangle 3"/>
          <p:cNvSpPr>
            <a:spLocks noGrp="1" noChangeArrowheads="1"/>
          </p:cNvSpPr>
          <p:nvPr>
            <p:ph type="dt" idx="1"/>
          </p:nvPr>
        </p:nvSpPr>
        <p:spPr bwMode="auto">
          <a:xfrm>
            <a:off x="4006851" y="0"/>
            <a:ext cx="3008313" cy="458788"/>
          </a:xfrm>
          <a:prstGeom prst="rect">
            <a:avLst/>
          </a:prstGeom>
          <a:noFill/>
          <a:ln w="9525">
            <a:noFill/>
            <a:miter lim="800000"/>
            <a:headEnd/>
            <a:tailEnd/>
          </a:ln>
          <a:effectLst/>
        </p:spPr>
        <p:txBody>
          <a:bodyPr vert="horz" wrap="square" lIns="93011" tIns="46506" rIns="93011" bIns="46506" numCol="1" anchor="t" anchorCtr="0" compatLnSpc="1">
            <a:prstTxWarp prst="textNoShape">
              <a:avLst/>
            </a:prstTxWarp>
          </a:bodyPr>
          <a:lstStyle>
            <a:lvl1pPr algn="r" defTabSz="931726" eaLnBrk="0" hangingPunct="0">
              <a:lnSpc>
                <a:spcPct val="100000"/>
              </a:lnSpc>
              <a:defRPr sz="1200" b="0">
                <a:latin typeface="Arial" charset="0"/>
              </a:defRPr>
            </a:lvl1pPr>
          </a:lstStyle>
          <a:p>
            <a:pPr>
              <a:defRPr/>
            </a:pPr>
            <a:fld id="{953DBEB3-E225-4A7E-9033-1B536D368E51}" type="datetime1">
              <a:rPr lang="en-US"/>
              <a:pPr>
                <a:defRPr/>
              </a:pPr>
              <a:t>2/10/2015</a:t>
            </a:fld>
            <a:endParaRPr lang="en-US"/>
          </a:p>
        </p:txBody>
      </p:sp>
      <p:sp>
        <p:nvSpPr>
          <p:cNvPr id="21508" name="Rectangle 4"/>
          <p:cNvSpPr>
            <a:spLocks noGrp="1" noRot="1" noChangeAspect="1" noChangeArrowheads="1" noTextEdit="1"/>
          </p:cNvSpPr>
          <p:nvPr>
            <p:ph type="sldImg" idx="2"/>
          </p:nvPr>
        </p:nvSpPr>
        <p:spPr bwMode="auto">
          <a:xfrm>
            <a:off x="1203325" y="688975"/>
            <a:ext cx="4613275" cy="34607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61" name="Rectangle 5"/>
          <p:cNvSpPr>
            <a:spLocks noGrp="1" noChangeArrowheads="1"/>
          </p:cNvSpPr>
          <p:nvPr>
            <p:ph type="body" sz="quarter" idx="3"/>
          </p:nvPr>
        </p:nvSpPr>
        <p:spPr bwMode="auto">
          <a:xfrm>
            <a:off x="927101" y="4381500"/>
            <a:ext cx="5160963" cy="4221163"/>
          </a:xfrm>
          <a:prstGeom prst="rect">
            <a:avLst/>
          </a:prstGeom>
          <a:noFill/>
          <a:ln w="9525">
            <a:noFill/>
            <a:miter lim="800000"/>
            <a:headEnd/>
            <a:tailEnd/>
          </a:ln>
          <a:effectLst/>
        </p:spPr>
        <p:txBody>
          <a:bodyPr vert="horz" wrap="square" lIns="93011" tIns="46506" rIns="93011" bIns="4650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6262" name="Rectangle 6"/>
          <p:cNvSpPr>
            <a:spLocks noGrp="1" noChangeArrowheads="1"/>
          </p:cNvSpPr>
          <p:nvPr>
            <p:ph type="ftr" sz="quarter" idx="4"/>
          </p:nvPr>
        </p:nvSpPr>
        <p:spPr bwMode="auto">
          <a:xfrm>
            <a:off x="0" y="8836025"/>
            <a:ext cx="3009900" cy="458788"/>
          </a:xfrm>
          <a:prstGeom prst="rect">
            <a:avLst/>
          </a:prstGeom>
          <a:noFill/>
          <a:ln w="9525">
            <a:noFill/>
            <a:miter lim="800000"/>
            <a:headEnd/>
            <a:tailEnd/>
          </a:ln>
          <a:effectLst/>
        </p:spPr>
        <p:txBody>
          <a:bodyPr vert="horz" wrap="square" lIns="93011" tIns="46506" rIns="93011" bIns="46506" numCol="1" anchor="b" anchorCtr="0" compatLnSpc="1">
            <a:prstTxWarp prst="textNoShape">
              <a:avLst/>
            </a:prstTxWarp>
          </a:bodyPr>
          <a:lstStyle>
            <a:lvl1pPr algn="l" defTabSz="931726" eaLnBrk="0" hangingPunct="0">
              <a:lnSpc>
                <a:spcPct val="100000"/>
              </a:lnSpc>
              <a:defRPr sz="1200" b="0">
                <a:latin typeface="Arial" charset="0"/>
                <a:ea typeface="+mn-ea"/>
                <a:cs typeface="+mn-cs"/>
              </a:defRPr>
            </a:lvl1pPr>
          </a:lstStyle>
          <a:p>
            <a:pPr>
              <a:defRPr/>
            </a:pPr>
            <a:endParaRPr lang="en-US"/>
          </a:p>
        </p:txBody>
      </p:sp>
      <p:sp>
        <p:nvSpPr>
          <p:cNvPr id="96263" name="Rectangle 7"/>
          <p:cNvSpPr>
            <a:spLocks noGrp="1" noChangeArrowheads="1"/>
          </p:cNvSpPr>
          <p:nvPr>
            <p:ph type="sldNum" sz="quarter" idx="5"/>
          </p:nvPr>
        </p:nvSpPr>
        <p:spPr bwMode="auto">
          <a:xfrm>
            <a:off x="4006851" y="8836025"/>
            <a:ext cx="3008313" cy="458788"/>
          </a:xfrm>
          <a:prstGeom prst="rect">
            <a:avLst/>
          </a:prstGeom>
          <a:noFill/>
          <a:ln w="9525">
            <a:noFill/>
            <a:miter lim="800000"/>
            <a:headEnd/>
            <a:tailEnd/>
          </a:ln>
          <a:effectLst/>
        </p:spPr>
        <p:txBody>
          <a:bodyPr vert="horz" wrap="square" lIns="93011" tIns="46506" rIns="93011" bIns="46506" numCol="1" anchor="b" anchorCtr="0" compatLnSpc="1">
            <a:prstTxWarp prst="textNoShape">
              <a:avLst/>
            </a:prstTxWarp>
          </a:bodyPr>
          <a:lstStyle>
            <a:lvl1pPr algn="r" defTabSz="931726" eaLnBrk="0" hangingPunct="0">
              <a:lnSpc>
                <a:spcPct val="100000"/>
              </a:lnSpc>
              <a:defRPr sz="1200" b="0">
                <a:latin typeface="Arial" charset="0"/>
              </a:defRPr>
            </a:lvl1pPr>
          </a:lstStyle>
          <a:p>
            <a:pPr>
              <a:defRPr/>
            </a:pPr>
            <a:fld id="{95D5CDAE-8FFC-4898-B994-FF6390942CB5}" type="slidenum">
              <a:rPr lang="en-US"/>
              <a:pPr>
                <a:defRPr/>
              </a:pPr>
              <a:t>‹#›</a:t>
            </a:fld>
            <a:endParaRPr lang="en-US"/>
          </a:p>
        </p:txBody>
      </p:sp>
    </p:spTree>
    <p:extLst>
      <p:ext uri="{BB962C8B-B14F-4D97-AF65-F5344CB8AC3E}">
        <p14:creationId xmlns:p14="http://schemas.microsoft.com/office/powerpoint/2010/main" val="2216716249"/>
      </p:ext>
    </p:extLst>
  </p:cSld>
  <p:clrMap bg1="lt1" tx1="dk1" bg2="lt2" tx2="dk2" accent1="accent1" accent2="accent2" accent3="accent3" accent4="accent4" accent5="accent5" accent6="accent6" hlink="hlink" folHlink="folHlink"/>
  <p:hf hdr="0" ftr="0"/>
  <p:notesStyle>
    <a:lvl1pPr algn="l" defTabSz="933450" rtl="0" eaLnBrk="0" fontAlgn="base" hangingPunct="0">
      <a:spcBef>
        <a:spcPct val="30000"/>
      </a:spcBef>
      <a:spcAft>
        <a:spcPct val="0"/>
      </a:spcAft>
      <a:defRPr kumimoji="1" sz="1200" kern="1200">
        <a:solidFill>
          <a:schemeClr val="tx1"/>
        </a:solidFill>
        <a:latin typeface="Arial" charset="0"/>
        <a:ea typeface="ＭＳ Ｐゴシック" charset="-128"/>
        <a:cs typeface="ＭＳ Ｐゴシック" charset="-128"/>
      </a:defRPr>
    </a:lvl1pPr>
    <a:lvl2pPr marL="461963" algn="l" defTabSz="933450" rtl="0" eaLnBrk="0" fontAlgn="base" hangingPunct="0">
      <a:spcBef>
        <a:spcPct val="30000"/>
      </a:spcBef>
      <a:spcAft>
        <a:spcPct val="0"/>
      </a:spcAft>
      <a:defRPr kumimoji="1" sz="1200" kern="1200">
        <a:solidFill>
          <a:schemeClr val="tx1"/>
        </a:solidFill>
        <a:latin typeface="Arial" charset="0"/>
        <a:ea typeface="ＭＳ Ｐゴシック" charset="-128"/>
        <a:cs typeface="+mn-cs"/>
      </a:defRPr>
    </a:lvl2pPr>
    <a:lvl3pPr marL="923925" algn="l" defTabSz="933450" rtl="0" eaLnBrk="0" fontAlgn="base" hangingPunct="0">
      <a:spcBef>
        <a:spcPct val="30000"/>
      </a:spcBef>
      <a:spcAft>
        <a:spcPct val="0"/>
      </a:spcAft>
      <a:defRPr kumimoji="1" sz="1200" kern="1200">
        <a:solidFill>
          <a:schemeClr val="tx1"/>
        </a:solidFill>
        <a:latin typeface="Arial" charset="0"/>
        <a:ea typeface="ＭＳ Ｐゴシック" charset="-128"/>
        <a:cs typeface="+mn-cs"/>
      </a:defRPr>
    </a:lvl3pPr>
    <a:lvl4pPr marL="1387475" algn="l" defTabSz="933450" rtl="0" eaLnBrk="0" fontAlgn="base" hangingPunct="0">
      <a:spcBef>
        <a:spcPct val="30000"/>
      </a:spcBef>
      <a:spcAft>
        <a:spcPct val="0"/>
      </a:spcAft>
      <a:defRPr kumimoji="1" sz="1200" kern="1200">
        <a:solidFill>
          <a:schemeClr val="tx1"/>
        </a:solidFill>
        <a:latin typeface="Arial" charset="0"/>
        <a:ea typeface="ＭＳ Ｐゴシック" charset="-128"/>
        <a:cs typeface="+mn-cs"/>
      </a:defRPr>
    </a:lvl4pPr>
    <a:lvl5pPr marL="1849438" algn="l" defTabSz="933450" rtl="0" eaLnBrk="0" fontAlgn="base" hangingPunct="0">
      <a:spcBef>
        <a:spcPct val="30000"/>
      </a:spcBef>
      <a:spcAft>
        <a:spcPct val="0"/>
      </a:spcAft>
      <a:defRPr kumimoji="1"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pitchFamily="34" charset="0"/>
              </a:defRPr>
            </a:lvl1pPr>
            <a:lvl2pPr marL="742950" indent="-285750" defTabSz="931863" eaLnBrk="0" hangingPunct="0">
              <a:defRPr>
                <a:solidFill>
                  <a:schemeClr val="tx1"/>
                </a:solidFill>
                <a:latin typeface="Arial" pitchFamily="34" charset="0"/>
              </a:defRPr>
            </a:lvl2pPr>
            <a:lvl3pPr marL="1143000" indent="-228600" defTabSz="931863" eaLnBrk="0" hangingPunct="0">
              <a:defRPr>
                <a:solidFill>
                  <a:schemeClr val="tx1"/>
                </a:solidFill>
                <a:latin typeface="Arial" pitchFamily="34" charset="0"/>
              </a:defRPr>
            </a:lvl3pPr>
            <a:lvl4pPr marL="1600200" indent="-228600" defTabSz="931863" eaLnBrk="0" hangingPunct="0">
              <a:defRPr>
                <a:solidFill>
                  <a:schemeClr val="tx1"/>
                </a:solidFill>
                <a:latin typeface="Arial" pitchFamily="34" charset="0"/>
              </a:defRPr>
            </a:lvl4pPr>
            <a:lvl5pPr marL="2057400" indent="-228600" defTabSz="931863" eaLnBrk="0" hangingPunct="0">
              <a:defRPr>
                <a:solidFill>
                  <a:schemeClr val="tx1"/>
                </a:solidFill>
                <a:latin typeface="Arial" pitchFamily="34" charset="0"/>
              </a:defRPr>
            </a:lvl5pPr>
            <a:lvl6pPr marL="2514600" indent="-228600" defTabSz="931863" eaLnBrk="0" fontAlgn="base" hangingPunct="0">
              <a:spcBef>
                <a:spcPct val="0"/>
              </a:spcBef>
              <a:spcAft>
                <a:spcPct val="0"/>
              </a:spcAft>
              <a:defRPr>
                <a:solidFill>
                  <a:schemeClr val="tx1"/>
                </a:solidFill>
                <a:latin typeface="Arial" pitchFamily="34" charset="0"/>
              </a:defRPr>
            </a:lvl6pPr>
            <a:lvl7pPr marL="2971800" indent="-228600" defTabSz="931863" eaLnBrk="0" fontAlgn="base" hangingPunct="0">
              <a:spcBef>
                <a:spcPct val="0"/>
              </a:spcBef>
              <a:spcAft>
                <a:spcPct val="0"/>
              </a:spcAft>
              <a:defRPr>
                <a:solidFill>
                  <a:schemeClr val="tx1"/>
                </a:solidFill>
                <a:latin typeface="Arial" pitchFamily="34" charset="0"/>
              </a:defRPr>
            </a:lvl7pPr>
            <a:lvl8pPr marL="3429000" indent="-228600" defTabSz="931863" eaLnBrk="0" fontAlgn="base" hangingPunct="0">
              <a:spcBef>
                <a:spcPct val="0"/>
              </a:spcBef>
              <a:spcAft>
                <a:spcPct val="0"/>
              </a:spcAft>
              <a:defRPr>
                <a:solidFill>
                  <a:schemeClr val="tx1"/>
                </a:solidFill>
                <a:latin typeface="Arial" pitchFamily="34" charset="0"/>
              </a:defRPr>
            </a:lvl8pPr>
            <a:lvl9pPr marL="3886200" indent="-228600" defTabSz="931863" eaLnBrk="0" fontAlgn="base" hangingPunct="0">
              <a:spcBef>
                <a:spcPct val="0"/>
              </a:spcBef>
              <a:spcAft>
                <a:spcPct val="0"/>
              </a:spcAft>
              <a:defRPr>
                <a:solidFill>
                  <a:schemeClr val="tx1"/>
                </a:solidFill>
                <a:latin typeface="Arial" pitchFamily="34" charset="0"/>
              </a:defRPr>
            </a:lvl9pPr>
          </a:lstStyle>
          <a:p>
            <a:pPr eaLnBrk="1" hangingPunct="1"/>
            <a:fld id="{940E0F1E-C6F3-468D-B3B4-D2CA699DD0EA}" type="slidenum">
              <a:rPr lang="en-US" smtClean="0"/>
              <a:pPr eaLnBrk="1" hangingPunct="1"/>
              <a:t>1</a:t>
            </a:fld>
            <a:endParaRPr lang="en-US" dirty="0" smtClean="0"/>
          </a:p>
        </p:txBody>
      </p:sp>
      <p:sp>
        <p:nvSpPr>
          <p:cNvPr id="21507" name="Rectangle 2"/>
          <p:cNvSpPr>
            <a:spLocks noGrp="1" noRot="1" noChangeAspect="1" noChangeArrowheads="1" noTextEdit="1"/>
          </p:cNvSpPr>
          <p:nvPr>
            <p:ph type="sldImg"/>
          </p:nvPr>
        </p:nvSpPr>
        <p:spPr>
          <a:xfrm>
            <a:off x="1181100" y="696913"/>
            <a:ext cx="4648200" cy="3486150"/>
          </a:xfrm>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pitchFamily="34" charset="0"/>
              </a:defRPr>
            </a:lvl1pPr>
            <a:lvl2pPr marL="742950" indent="-285750" defTabSz="931863" eaLnBrk="0" hangingPunct="0">
              <a:defRPr>
                <a:solidFill>
                  <a:schemeClr val="tx1"/>
                </a:solidFill>
                <a:latin typeface="Arial" pitchFamily="34" charset="0"/>
              </a:defRPr>
            </a:lvl2pPr>
            <a:lvl3pPr marL="1143000" indent="-228600" defTabSz="931863" eaLnBrk="0" hangingPunct="0">
              <a:defRPr>
                <a:solidFill>
                  <a:schemeClr val="tx1"/>
                </a:solidFill>
                <a:latin typeface="Arial" pitchFamily="34" charset="0"/>
              </a:defRPr>
            </a:lvl3pPr>
            <a:lvl4pPr marL="1600200" indent="-228600" defTabSz="931863" eaLnBrk="0" hangingPunct="0">
              <a:defRPr>
                <a:solidFill>
                  <a:schemeClr val="tx1"/>
                </a:solidFill>
                <a:latin typeface="Arial" pitchFamily="34" charset="0"/>
              </a:defRPr>
            </a:lvl4pPr>
            <a:lvl5pPr marL="2057400" indent="-228600" defTabSz="931863" eaLnBrk="0" hangingPunct="0">
              <a:defRPr>
                <a:solidFill>
                  <a:schemeClr val="tx1"/>
                </a:solidFill>
                <a:latin typeface="Arial" pitchFamily="34" charset="0"/>
              </a:defRPr>
            </a:lvl5pPr>
            <a:lvl6pPr marL="2514600" indent="-228600" defTabSz="931863" eaLnBrk="0" fontAlgn="base" hangingPunct="0">
              <a:spcBef>
                <a:spcPct val="0"/>
              </a:spcBef>
              <a:spcAft>
                <a:spcPct val="0"/>
              </a:spcAft>
              <a:defRPr>
                <a:solidFill>
                  <a:schemeClr val="tx1"/>
                </a:solidFill>
                <a:latin typeface="Arial" pitchFamily="34" charset="0"/>
              </a:defRPr>
            </a:lvl6pPr>
            <a:lvl7pPr marL="2971800" indent="-228600" defTabSz="931863" eaLnBrk="0" fontAlgn="base" hangingPunct="0">
              <a:spcBef>
                <a:spcPct val="0"/>
              </a:spcBef>
              <a:spcAft>
                <a:spcPct val="0"/>
              </a:spcAft>
              <a:defRPr>
                <a:solidFill>
                  <a:schemeClr val="tx1"/>
                </a:solidFill>
                <a:latin typeface="Arial" pitchFamily="34" charset="0"/>
              </a:defRPr>
            </a:lvl7pPr>
            <a:lvl8pPr marL="3429000" indent="-228600" defTabSz="931863" eaLnBrk="0" fontAlgn="base" hangingPunct="0">
              <a:spcBef>
                <a:spcPct val="0"/>
              </a:spcBef>
              <a:spcAft>
                <a:spcPct val="0"/>
              </a:spcAft>
              <a:defRPr>
                <a:solidFill>
                  <a:schemeClr val="tx1"/>
                </a:solidFill>
                <a:latin typeface="Arial" pitchFamily="34" charset="0"/>
              </a:defRPr>
            </a:lvl8pPr>
            <a:lvl9pPr marL="3886200" indent="-228600" defTabSz="931863" eaLnBrk="0" fontAlgn="base" hangingPunct="0">
              <a:spcBef>
                <a:spcPct val="0"/>
              </a:spcBef>
              <a:spcAft>
                <a:spcPct val="0"/>
              </a:spcAft>
              <a:defRPr>
                <a:solidFill>
                  <a:schemeClr val="tx1"/>
                </a:solidFill>
                <a:latin typeface="Arial" pitchFamily="34" charset="0"/>
              </a:defRPr>
            </a:lvl9pPr>
          </a:lstStyle>
          <a:p>
            <a:pPr eaLnBrk="1" hangingPunct="1"/>
            <a:fld id="{940E0F1E-C6F3-468D-B3B4-D2CA699DD0EA}" type="slidenum">
              <a:rPr lang="en-US" smtClean="0"/>
              <a:pPr eaLnBrk="1" hangingPunct="1"/>
              <a:t>2</a:t>
            </a:fld>
            <a:endParaRPr lang="en-US" dirty="0" smtClean="0"/>
          </a:p>
        </p:txBody>
      </p:sp>
      <p:sp>
        <p:nvSpPr>
          <p:cNvPr id="21507" name="Rectangle 2"/>
          <p:cNvSpPr>
            <a:spLocks noGrp="1" noRot="1" noChangeAspect="1" noChangeArrowheads="1" noTextEdit="1"/>
          </p:cNvSpPr>
          <p:nvPr>
            <p:ph type="sldImg"/>
          </p:nvPr>
        </p:nvSpPr>
        <p:spPr>
          <a:xfrm>
            <a:off x="1181100" y="696913"/>
            <a:ext cx="4648200" cy="3486150"/>
          </a:xfrm>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pitchFamily="34" charset="0"/>
              </a:defRPr>
            </a:lvl1pPr>
            <a:lvl2pPr marL="742950" indent="-285750" defTabSz="931863" eaLnBrk="0" hangingPunct="0">
              <a:defRPr>
                <a:solidFill>
                  <a:schemeClr val="tx1"/>
                </a:solidFill>
                <a:latin typeface="Arial" pitchFamily="34" charset="0"/>
              </a:defRPr>
            </a:lvl2pPr>
            <a:lvl3pPr marL="1143000" indent="-228600" defTabSz="931863" eaLnBrk="0" hangingPunct="0">
              <a:defRPr>
                <a:solidFill>
                  <a:schemeClr val="tx1"/>
                </a:solidFill>
                <a:latin typeface="Arial" pitchFamily="34" charset="0"/>
              </a:defRPr>
            </a:lvl3pPr>
            <a:lvl4pPr marL="1600200" indent="-228600" defTabSz="931863" eaLnBrk="0" hangingPunct="0">
              <a:defRPr>
                <a:solidFill>
                  <a:schemeClr val="tx1"/>
                </a:solidFill>
                <a:latin typeface="Arial" pitchFamily="34" charset="0"/>
              </a:defRPr>
            </a:lvl4pPr>
            <a:lvl5pPr marL="2057400" indent="-228600" defTabSz="931863" eaLnBrk="0" hangingPunct="0">
              <a:defRPr>
                <a:solidFill>
                  <a:schemeClr val="tx1"/>
                </a:solidFill>
                <a:latin typeface="Arial" pitchFamily="34" charset="0"/>
              </a:defRPr>
            </a:lvl5pPr>
            <a:lvl6pPr marL="2514600" indent="-228600" defTabSz="931863" eaLnBrk="0" fontAlgn="base" hangingPunct="0">
              <a:spcBef>
                <a:spcPct val="0"/>
              </a:spcBef>
              <a:spcAft>
                <a:spcPct val="0"/>
              </a:spcAft>
              <a:defRPr>
                <a:solidFill>
                  <a:schemeClr val="tx1"/>
                </a:solidFill>
                <a:latin typeface="Arial" pitchFamily="34" charset="0"/>
              </a:defRPr>
            </a:lvl6pPr>
            <a:lvl7pPr marL="2971800" indent="-228600" defTabSz="931863" eaLnBrk="0" fontAlgn="base" hangingPunct="0">
              <a:spcBef>
                <a:spcPct val="0"/>
              </a:spcBef>
              <a:spcAft>
                <a:spcPct val="0"/>
              </a:spcAft>
              <a:defRPr>
                <a:solidFill>
                  <a:schemeClr val="tx1"/>
                </a:solidFill>
                <a:latin typeface="Arial" pitchFamily="34" charset="0"/>
              </a:defRPr>
            </a:lvl7pPr>
            <a:lvl8pPr marL="3429000" indent="-228600" defTabSz="931863" eaLnBrk="0" fontAlgn="base" hangingPunct="0">
              <a:spcBef>
                <a:spcPct val="0"/>
              </a:spcBef>
              <a:spcAft>
                <a:spcPct val="0"/>
              </a:spcAft>
              <a:defRPr>
                <a:solidFill>
                  <a:schemeClr val="tx1"/>
                </a:solidFill>
                <a:latin typeface="Arial" pitchFamily="34" charset="0"/>
              </a:defRPr>
            </a:lvl8pPr>
            <a:lvl9pPr marL="3886200" indent="-228600" defTabSz="931863" eaLnBrk="0" fontAlgn="base" hangingPunct="0">
              <a:spcBef>
                <a:spcPct val="0"/>
              </a:spcBef>
              <a:spcAft>
                <a:spcPct val="0"/>
              </a:spcAft>
              <a:defRPr>
                <a:solidFill>
                  <a:schemeClr val="tx1"/>
                </a:solidFill>
                <a:latin typeface="Arial" pitchFamily="34" charset="0"/>
              </a:defRPr>
            </a:lvl9pPr>
          </a:lstStyle>
          <a:p>
            <a:pPr eaLnBrk="1" hangingPunct="1"/>
            <a:fld id="{940E0F1E-C6F3-468D-B3B4-D2CA699DD0EA}" type="slidenum">
              <a:rPr lang="en-US" smtClean="0"/>
              <a:pPr eaLnBrk="1" hangingPunct="1"/>
              <a:t>8</a:t>
            </a:fld>
            <a:endParaRPr lang="en-US" dirty="0" smtClean="0"/>
          </a:p>
        </p:txBody>
      </p:sp>
      <p:sp>
        <p:nvSpPr>
          <p:cNvPr id="21507" name="Rectangle 2"/>
          <p:cNvSpPr>
            <a:spLocks noGrp="1" noRot="1" noChangeAspect="1" noChangeArrowheads="1" noTextEdit="1"/>
          </p:cNvSpPr>
          <p:nvPr>
            <p:ph type="sldImg"/>
          </p:nvPr>
        </p:nvSpPr>
        <p:spPr>
          <a:xfrm>
            <a:off x="1181100" y="696913"/>
            <a:ext cx="4648200" cy="3486150"/>
          </a:xfrm>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pitchFamily="34" charset="0"/>
              </a:defRPr>
            </a:lvl1pPr>
            <a:lvl2pPr marL="742950" indent="-285750" defTabSz="931863" eaLnBrk="0" hangingPunct="0">
              <a:defRPr>
                <a:solidFill>
                  <a:schemeClr val="tx1"/>
                </a:solidFill>
                <a:latin typeface="Arial" pitchFamily="34" charset="0"/>
              </a:defRPr>
            </a:lvl2pPr>
            <a:lvl3pPr marL="1143000" indent="-228600" defTabSz="931863" eaLnBrk="0" hangingPunct="0">
              <a:defRPr>
                <a:solidFill>
                  <a:schemeClr val="tx1"/>
                </a:solidFill>
                <a:latin typeface="Arial" pitchFamily="34" charset="0"/>
              </a:defRPr>
            </a:lvl3pPr>
            <a:lvl4pPr marL="1600200" indent="-228600" defTabSz="931863" eaLnBrk="0" hangingPunct="0">
              <a:defRPr>
                <a:solidFill>
                  <a:schemeClr val="tx1"/>
                </a:solidFill>
                <a:latin typeface="Arial" pitchFamily="34" charset="0"/>
              </a:defRPr>
            </a:lvl4pPr>
            <a:lvl5pPr marL="2057400" indent="-228600" defTabSz="931863" eaLnBrk="0" hangingPunct="0">
              <a:defRPr>
                <a:solidFill>
                  <a:schemeClr val="tx1"/>
                </a:solidFill>
                <a:latin typeface="Arial" pitchFamily="34" charset="0"/>
              </a:defRPr>
            </a:lvl5pPr>
            <a:lvl6pPr marL="2514600" indent="-228600" defTabSz="931863" eaLnBrk="0" fontAlgn="base" hangingPunct="0">
              <a:spcBef>
                <a:spcPct val="0"/>
              </a:spcBef>
              <a:spcAft>
                <a:spcPct val="0"/>
              </a:spcAft>
              <a:defRPr>
                <a:solidFill>
                  <a:schemeClr val="tx1"/>
                </a:solidFill>
                <a:latin typeface="Arial" pitchFamily="34" charset="0"/>
              </a:defRPr>
            </a:lvl6pPr>
            <a:lvl7pPr marL="2971800" indent="-228600" defTabSz="931863" eaLnBrk="0" fontAlgn="base" hangingPunct="0">
              <a:spcBef>
                <a:spcPct val="0"/>
              </a:spcBef>
              <a:spcAft>
                <a:spcPct val="0"/>
              </a:spcAft>
              <a:defRPr>
                <a:solidFill>
                  <a:schemeClr val="tx1"/>
                </a:solidFill>
                <a:latin typeface="Arial" pitchFamily="34" charset="0"/>
              </a:defRPr>
            </a:lvl7pPr>
            <a:lvl8pPr marL="3429000" indent="-228600" defTabSz="931863" eaLnBrk="0" fontAlgn="base" hangingPunct="0">
              <a:spcBef>
                <a:spcPct val="0"/>
              </a:spcBef>
              <a:spcAft>
                <a:spcPct val="0"/>
              </a:spcAft>
              <a:defRPr>
                <a:solidFill>
                  <a:schemeClr val="tx1"/>
                </a:solidFill>
                <a:latin typeface="Arial" pitchFamily="34" charset="0"/>
              </a:defRPr>
            </a:lvl8pPr>
            <a:lvl9pPr marL="3886200" indent="-228600" defTabSz="931863" eaLnBrk="0" fontAlgn="base" hangingPunct="0">
              <a:spcBef>
                <a:spcPct val="0"/>
              </a:spcBef>
              <a:spcAft>
                <a:spcPct val="0"/>
              </a:spcAft>
              <a:defRPr>
                <a:solidFill>
                  <a:schemeClr val="tx1"/>
                </a:solidFill>
                <a:latin typeface="Arial" pitchFamily="34" charset="0"/>
              </a:defRPr>
            </a:lvl9pPr>
          </a:lstStyle>
          <a:p>
            <a:pPr eaLnBrk="1" hangingPunct="1"/>
            <a:fld id="{940E0F1E-C6F3-468D-B3B4-D2CA699DD0EA}" type="slidenum">
              <a:rPr lang="en-US" smtClean="0"/>
              <a:pPr eaLnBrk="1" hangingPunct="1"/>
              <a:t>10</a:t>
            </a:fld>
            <a:endParaRPr lang="en-US" dirty="0" smtClean="0"/>
          </a:p>
        </p:txBody>
      </p:sp>
      <p:sp>
        <p:nvSpPr>
          <p:cNvPr id="21507" name="Rectangle 2"/>
          <p:cNvSpPr>
            <a:spLocks noGrp="1" noRot="1" noChangeAspect="1" noChangeArrowheads="1" noTextEdit="1"/>
          </p:cNvSpPr>
          <p:nvPr>
            <p:ph type="sldImg"/>
          </p:nvPr>
        </p:nvSpPr>
        <p:spPr>
          <a:xfrm>
            <a:off x="1181100" y="696913"/>
            <a:ext cx="4648200" cy="3486150"/>
          </a:xfrm>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Title Slide">
    <p:bg bwMode="gray">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37186" name="Rectangle 2"/>
          <p:cNvSpPr>
            <a:spLocks noGrp="1" noChangeArrowheads="1"/>
          </p:cNvSpPr>
          <p:nvPr>
            <p:ph type="ctrTitle"/>
          </p:nvPr>
        </p:nvSpPr>
        <p:spPr bwMode="white">
          <a:xfrm>
            <a:off x="1524000" y="2530475"/>
            <a:ext cx="7239000" cy="492125"/>
          </a:xfrm>
        </p:spPr>
        <p:txBody>
          <a:bodyPr/>
          <a:lstStyle>
            <a:lvl1pPr>
              <a:defRPr sz="3800">
                <a:solidFill>
                  <a:schemeClr val="bg1"/>
                </a:solidFill>
              </a:defRPr>
            </a:lvl1pPr>
          </a:lstStyle>
          <a:p>
            <a:r>
              <a:rPr lang="en-US" dirty="0"/>
              <a:t>Click to edit Master title style</a:t>
            </a:r>
          </a:p>
        </p:txBody>
      </p:sp>
      <p:sp>
        <p:nvSpPr>
          <p:cNvPr id="3037187" name="Rectangle 3"/>
          <p:cNvSpPr>
            <a:spLocks noGrp="1" noChangeArrowheads="1"/>
          </p:cNvSpPr>
          <p:nvPr>
            <p:ph type="subTitle" idx="1"/>
          </p:nvPr>
        </p:nvSpPr>
        <p:spPr bwMode="white">
          <a:xfrm>
            <a:off x="1524000" y="3200400"/>
            <a:ext cx="7239000" cy="301625"/>
          </a:xfrm>
        </p:spPr>
        <p:txBody>
          <a:bodyPr/>
          <a:lstStyle>
            <a:lvl1pPr>
              <a:spcBef>
                <a:spcPct val="0"/>
              </a:spcBef>
              <a:defRPr>
                <a:solidFill>
                  <a:schemeClr val="tx2"/>
                </a:solidFill>
              </a:defRPr>
            </a:lvl1pPr>
          </a:lstStyle>
          <a:p>
            <a:r>
              <a:rPr lang="en-US"/>
              <a:t>Click to edit Master subtitle style</a:t>
            </a:r>
          </a:p>
        </p:txBody>
      </p:sp>
    </p:spTree>
    <p:extLst>
      <p:ext uri="{BB962C8B-B14F-4D97-AF65-F5344CB8AC3E}">
        <p14:creationId xmlns:p14="http://schemas.microsoft.com/office/powerpoint/2010/main" val="9389057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userDrawn="1">
            <p:custDataLst>
              <p:tags r:id="rId2"/>
            </p:custDataLst>
            <p:extLst>
              <p:ext uri="{D42A27DB-BD31-4B8C-83A1-F6EECF244321}">
                <p14:modId xmlns:p14="http://schemas.microsoft.com/office/powerpoint/2010/main" val="786967597"/>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62495" name="think-cell Slide" r:id="rId4" imgW="407" imgH="409" progId="TCLayout.ActiveDocument.1">
                  <p:embed/>
                </p:oleObj>
              </mc:Choice>
              <mc:Fallback>
                <p:oleObj name="think-cell Slide" r:id="rId4" imgW="407" imgH="409"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838200" y="1082675"/>
            <a:ext cx="7924800" cy="5470525"/>
          </a:xfrm>
        </p:spPr>
        <p:txBody>
          <a:bodyPr/>
          <a:lstStyle>
            <a:lvl1pPr>
              <a:defRPr>
                <a:solidFill>
                  <a:schemeClr val="accent5">
                    <a:lumMod val="50000"/>
                  </a:schemeClr>
                </a:solidFill>
              </a:defRPr>
            </a:lvl1pPr>
            <a:lvl2pPr>
              <a:defRPr>
                <a:solidFill>
                  <a:schemeClr val="accent5">
                    <a:lumMod val="50000"/>
                  </a:schemeClr>
                </a:solidFill>
              </a:defRPr>
            </a:lvl2pPr>
            <a:lvl3pPr>
              <a:defRPr>
                <a:solidFill>
                  <a:schemeClr val="accent5">
                    <a:lumMod val="50000"/>
                  </a:schemeClr>
                </a:solidFill>
              </a:defRPr>
            </a:lvl3pPr>
            <a:lvl4pPr>
              <a:defRPr>
                <a:solidFill>
                  <a:schemeClr val="accent5">
                    <a:lumMod val="50000"/>
                  </a:schemeClr>
                </a:solidFill>
              </a:defRPr>
            </a:lvl4pPr>
            <a:lvl5pPr>
              <a:defRPr>
                <a:solidFill>
                  <a:schemeClr val="accent5">
                    <a:lumMod val="5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2869302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13817098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3" name="Slide Number Placeholder 7"/>
          <p:cNvSpPr>
            <a:spLocks noGrp="1"/>
          </p:cNvSpPr>
          <p:nvPr>
            <p:ph type="sldNum" sz="quarter" idx="11"/>
          </p:nvPr>
        </p:nvSpPr>
        <p:spPr>
          <a:xfrm>
            <a:off x="7218363" y="6588126"/>
            <a:ext cx="1693862" cy="269875"/>
          </a:xfrm>
          <a:prstGeom prst="rect">
            <a:avLst/>
          </a:prstGeom>
          <a:ln/>
        </p:spPr>
        <p:txBody>
          <a:bodyPr/>
          <a:lstStyle>
            <a:lvl1pPr>
              <a:defRPr/>
            </a:lvl1pPr>
          </a:lstStyle>
          <a:p>
            <a:pPr>
              <a:defRPr/>
            </a:pPr>
            <a:fld id="{BF8D40ED-9E42-44B4-B9C0-387A5923B7F6}" type="slidenum">
              <a:rPr lang="en-US"/>
              <a:pPr>
                <a:defRPr/>
              </a:pPr>
              <a:t>‹#›</a:t>
            </a:fld>
            <a:endParaRPr lang="en-US" dirty="0"/>
          </a:p>
        </p:txBody>
      </p:sp>
    </p:spTree>
    <p:extLst>
      <p:ext uri="{BB962C8B-B14F-4D97-AF65-F5344CB8AC3E}">
        <p14:creationId xmlns:p14="http://schemas.microsoft.com/office/powerpoint/2010/main" val="341261773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vmlDrawing" Target="../drawings/vmlDrawing1.vml"/><Relationship Id="rId5" Type="http://schemas.openxmlformats.org/officeDocument/2006/relationships/theme" Target="../theme/theme1.xml"/><Relationship Id="rId10"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7"/>
            </p:custDataLst>
            <p:extLst>
              <p:ext uri="{D42A27DB-BD31-4B8C-83A1-F6EECF244321}">
                <p14:modId xmlns:p14="http://schemas.microsoft.com/office/powerpoint/2010/main" val="3335203020"/>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61471" name="think-cell Slide" r:id="rId8" imgW="407" imgH="409" progId="TCLayout.ActiveDocument.1">
                  <p:embed/>
                </p:oleObj>
              </mc:Choice>
              <mc:Fallback>
                <p:oleObj name="think-cell Slide" r:id="rId8" imgW="407" imgH="409" progId="TCLayout.ActiveDocument.1">
                  <p:embed/>
                  <p:pic>
                    <p:nvPicPr>
                      <p:cNvPr id="0" name=""/>
                      <p:cNvPicPr/>
                      <p:nvPr/>
                    </p:nvPicPr>
                    <p:blipFill>
                      <a:blip r:embed="rId9"/>
                      <a:stretch>
                        <a:fillRect/>
                      </a:stretch>
                    </p:blipFill>
                    <p:spPr>
                      <a:xfrm>
                        <a:off x="1588" y="1588"/>
                        <a:ext cx="1587" cy="1587"/>
                      </a:xfrm>
                      <a:prstGeom prst="rect">
                        <a:avLst/>
                      </a:prstGeom>
                    </p:spPr>
                  </p:pic>
                </p:oleObj>
              </mc:Fallback>
            </mc:AlternateContent>
          </a:graphicData>
        </a:graphic>
      </p:graphicFrame>
      <p:sp>
        <p:nvSpPr>
          <p:cNvPr id="1026" name="Line 2"/>
          <p:cNvSpPr>
            <a:spLocks noChangeShapeType="1"/>
          </p:cNvSpPr>
          <p:nvPr userDrawn="1"/>
        </p:nvSpPr>
        <p:spPr bwMode="auto">
          <a:xfrm>
            <a:off x="3175" y="762000"/>
            <a:ext cx="9140825" cy="0"/>
          </a:xfrm>
          <a:prstGeom prst="line">
            <a:avLst/>
          </a:prstGeom>
          <a:noFill/>
          <a:ln w="25400">
            <a:solidFill>
              <a:srgbClr val="FAA534"/>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28" name="Rectangle 4"/>
          <p:cNvSpPr>
            <a:spLocks noGrp="1" noChangeArrowheads="1"/>
          </p:cNvSpPr>
          <p:nvPr>
            <p:ph type="title"/>
          </p:nvPr>
        </p:nvSpPr>
        <p:spPr bwMode="auto">
          <a:xfrm>
            <a:off x="838200" y="158088"/>
            <a:ext cx="80772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dirty="0" smtClean="0"/>
              <a:t>Click to edit Master title style</a:t>
            </a:r>
          </a:p>
        </p:txBody>
      </p:sp>
      <p:sp>
        <p:nvSpPr>
          <p:cNvPr id="1029" name="Rectangle 5"/>
          <p:cNvSpPr>
            <a:spLocks noGrp="1" noChangeArrowheads="1"/>
          </p:cNvSpPr>
          <p:nvPr>
            <p:ph type="body" idx="1"/>
          </p:nvPr>
        </p:nvSpPr>
        <p:spPr bwMode="auto">
          <a:xfrm>
            <a:off x="838200" y="1082675"/>
            <a:ext cx="7924800" cy="547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30" name="Picture 6" descr="PG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6200" y="20638"/>
            <a:ext cx="622300" cy="665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userDrawn="1"/>
        </p:nvSpPr>
        <p:spPr>
          <a:xfrm>
            <a:off x="8112035" y="6553200"/>
            <a:ext cx="803366" cy="261610"/>
          </a:xfrm>
          <a:prstGeom prst="rect">
            <a:avLst/>
          </a:prstGeom>
          <a:noFill/>
        </p:spPr>
        <p:txBody>
          <a:bodyPr wrap="square" rtlCol="0">
            <a:spAutoFit/>
          </a:bodyPr>
          <a:lstStyle/>
          <a:p>
            <a:pPr algn="r"/>
            <a:fld id="{E086DC29-6EC9-428F-AD17-0A93C6B0D118}" type="slidenum">
              <a:rPr lang="en-US" sz="1100" b="0" smtClean="0">
                <a:solidFill>
                  <a:srgbClr val="000000"/>
                </a:solidFill>
              </a:rPr>
              <a:pPr algn="r"/>
              <a:t>‹#›</a:t>
            </a:fld>
            <a:endParaRPr lang="en-US" sz="1100" b="0" dirty="0">
              <a:solidFill>
                <a:srgbClr val="000000"/>
              </a:solidFill>
            </a:endParaRPr>
          </a:p>
        </p:txBody>
      </p:sp>
    </p:spTree>
  </p:cSld>
  <p:clrMap bg1="lt1" tx1="dk1" bg2="lt2" tx2="dk2" accent1="accent1" accent2="accent2" accent3="accent3" accent4="accent4" accent5="accent5" accent6="accent6" hlink="hlink" folHlink="folHlink"/>
  <p:sldLayoutIdLst>
    <p:sldLayoutId id="2147485203" r:id="rId1"/>
    <p:sldLayoutId id="2147485157" r:id="rId2"/>
    <p:sldLayoutId id="2147485161" r:id="rId3"/>
    <p:sldLayoutId id="2147485204" r:id="rId4"/>
  </p:sldLayoutIdLst>
  <p:timing>
    <p:tnLst>
      <p:par>
        <p:cTn id="1" dur="indefinite" restart="never" nodeType="tmRoot"/>
      </p:par>
    </p:tnLst>
  </p:timing>
  <p:hf sldNum="0" hdr="0" dt="0"/>
  <p:txStyles>
    <p:titleStyle>
      <a:lvl1pPr marL="0" indent="0" algn="l" rtl="0" eaLnBrk="0" fontAlgn="base" hangingPunct="0">
        <a:spcBef>
          <a:spcPct val="0"/>
        </a:spcBef>
        <a:spcAft>
          <a:spcPct val="0"/>
        </a:spcAft>
        <a:defRPr sz="2200" b="1">
          <a:solidFill>
            <a:srgbClr val="336699"/>
          </a:solidFill>
          <a:latin typeface="+mn-lt"/>
          <a:ea typeface="ＭＳ Ｐゴシック" charset="-128"/>
          <a:cs typeface="ＭＳ Ｐゴシック" charset="-128"/>
        </a:defRPr>
      </a:lvl1pPr>
      <a:lvl2pPr marL="58738" indent="-58738" algn="l" rtl="0" eaLnBrk="0" fontAlgn="base" hangingPunct="0">
        <a:spcBef>
          <a:spcPct val="0"/>
        </a:spcBef>
        <a:spcAft>
          <a:spcPct val="0"/>
        </a:spcAft>
        <a:defRPr sz="2800" b="1">
          <a:solidFill>
            <a:srgbClr val="336699"/>
          </a:solidFill>
          <a:latin typeface="Arial" charset="0"/>
          <a:ea typeface="ＭＳ Ｐゴシック" charset="-128"/>
          <a:cs typeface="ＭＳ Ｐゴシック" charset="-128"/>
        </a:defRPr>
      </a:lvl2pPr>
      <a:lvl3pPr marL="58738" indent="-58738" algn="l" rtl="0" eaLnBrk="0" fontAlgn="base" hangingPunct="0">
        <a:spcBef>
          <a:spcPct val="0"/>
        </a:spcBef>
        <a:spcAft>
          <a:spcPct val="0"/>
        </a:spcAft>
        <a:defRPr sz="2800" b="1">
          <a:solidFill>
            <a:srgbClr val="336699"/>
          </a:solidFill>
          <a:latin typeface="Arial" charset="0"/>
          <a:ea typeface="ＭＳ Ｐゴシック" charset="-128"/>
          <a:cs typeface="ＭＳ Ｐゴシック" charset="-128"/>
        </a:defRPr>
      </a:lvl3pPr>
      <a:lvl4pPr marL="58738" indent="-58738" algn="l" rtl="0" eaLnBrk="0" fontAlgn="base" hangingPunct="0">
        <a:spcBef>
          <a:spcPct val="0"/>
        </a:spcBef>
        <a:spcAft>
          <a:spcPct val="0"/>
        </a:spcAft>
        <a:defRPr sz="2800" b="1">
          <a:solidFill>
            <a:srgbClr val="336699"/>
          </a:solidFill>
          <a:latin typeface="Arial" charset="0"/>
          <a:ea typeface="ＭＳ Ｐゴシック" charset="-128"/>
          <a:cs typeface="ＭＳ Ｐゴシック" charset="-128"/>
        </a:defRPr>
      </a:lvl4pPr>
      <a:lvl5pPr marL="58738" indent="-58738" algn="l" rtl="0" eaLnBrk="0" fontAlgn="base" hangingPunct="0">
        <a:spcBef>
          <a:spcPct val="0"/>
        </a:spcBef>
        <a:spcAft>
          <a:spcPct val="0"/>
        </a:spcAft>
        <a:defRPr sz="2800" b="1">
          <a:solidFill>
            <a:srgbClr val="336699"/>
          </a:solidFill>
          <a:latin typeface="Arial" charset="0"/>
          <a:ea typeface="ＭＳ Ｐゴシック" charset="-128"/>
          <a:cs typeface="ＭＳ Ｐゴシック" charset="-128"/>
        </a:defRPr>
      </a:lvl5pPr>
      <a:lvl6pPr marL="515938" algn="l" rtl="0" eaLnBrk="1" fontAlgn="base" hangingPunct="1">
        <a:spcBef>
          <a:spcPct val="0"/>
        </a:spcBef>
        <a:spcAft>
          <a:spcPct val="0"/>
        </a:spcAft>
        <a:defRPr sz="2800" b="1">
          <a:solidFill>
            <a:srgbClr val="336699"/>
          </a:solidFill>
          <a:latin typeface="Arial" charset="0"/>
        </a:defRPr>
      </a:lvl6pPr>
      <a:lvl7pPr marL="973138" algn="l" rtl="0" eaLnBrk="1" fontAlgn="base" hangingPunct="1">
        <a:spcBef>
          <a:spcPct val="0"/>
        </a:spcBef>
        <a:spcAft>
          <a:spcPct val="0"/>
        </a:spcAft>
        <a:defRPr sz="2800" b="1">
          <a:solidFill>
            <a:srgbClr val="336699"/>
          </a:solidFill>
          <a:latin typeface="Arial" charset="0"/>
        </a:defRPr>
      </a:lvl7pPr>
      <a:lvl8pPr marL="1430338" algn="l" rtl="0" eaLnBrk="1" fontAlgn="base" hangingPunct="1">
        <a:spcBef>
          <a:spcPct val="0"/>
        </a:spcBef>
        <a:spcAft>
          <a:spcPct val="0"/>
        </a:spcAft>
        <a:defRPr sz="2800" b="1">
          <a:solidFill>
            <a:srgbClr val="336699"/>
          </a:solidFill>
          <a:latin typeface="Arial" charset="0"/>
        </a:defRPr>
      </a:lvl8pPr>
      <a:lvl9pPr marL="1887538" algn="l" rtl="0" eaLnBrk="1" fontAlgn="base" hangingPunct="1">
        <a:spcBef>
          <a:spcPct val="0"/>
        </a:spcBef>
        <a:spcAft>
          <a:spcPct val="0"/>
        </a:spcAft>
        <a:defRPr sz="2800" b="1">
          <a:solidFill>
            <a:srgbClr val="336699"/>
          </a:solidFill>
          <a:latin typeface="Arial" charset="0"/>
        </a:defRPr>
      </a:lvl9pPr>
    </p:titleStyle>
    <p:bodyStyle>
      <a:lvl1pPr marL="342900" indent="-342900" algn="l" rtl="0" eaLnBrk="0" fontAlgn="base" hangingPunct="0">
        <a:spcBef>
          <a:spcPct val="50000"/>
        </a:spcBef>
        <a:spcAft>
          <a:spcPct val="0"/>
        </a:spcAft>
        <a:buClr>
          <a:srgbClr val="0087A2"/>
        </a:buClr>
        <a:buChar char="•"/>
        <a:defRPr sz="2000">
          <a:solidFill>
            <a:schemeClr val="accent5">
              <a:lumMod val="50000"/>
            </a:schemeClr>
          </a:solidFill>
          <a:latin typeface="+mn-lt"/>
          <a:ea typeface="ＭＳ Ｐゴシック" charset="-128"/>
          <a:cs typeface="ＭＳ Ｐゴシック" charset="-128"/>
        </a:defRPr>
      </a:lvl1pPr>
      <a:lvl2pPr marL="742950" indent="-285750" algn="l" rtl="0" eaLnBrk="0" fontAlgn="base" hangingPunct="0">
        <a:spcBef>
          <a:spcPct val="50000"/>
        </a:spcBef>
        <a:spcAft>
          <a:spcPct val="0"/>
        </a:spcAft>
        <a:buClr>
          <a:srgbClr val="0087A2"/>
        </a:buClr>
        <a:buFont typeface="Times New Roman" pitchFamily="18" charset="0"/>
        <a:buChar char="–"/>
        <a:defRPr>
          <a:solidFill>
            <a:schemeClr val="accent5">
              <a:lumMod val="50000"/>
            </a:schemeClr>
          </a:solidFill>
          <a:latin typeface="+mn-lt"/>
          <a:ea typeface="ＭＳ Ｐゴシック" charset="-128"/>
        </a:defRPr>
      </a:lvl2pPr>
      <a:lvl3pPr marL="1143000" indent="-228600" algn="l" rtl="0" eaLnBrk="0" fontAlgn="base" hangingPunct="0">
        <a:spcBef>
          <a:spcPct val="50000"/>
        </a:spcBef>
        <a:spcAft>
          <a:spcPct val="0"/>
        </a:spcAft>
        <a:buClr>
          <a:srgbClr val="0087A2"/>
        </a:buClr>
        <a:buChar char="•"/>
        <a:defRPr sz="1600">
          <a:solidFill>
            <a:schemeClr val="accent5">
              <a:lumMod val="50000"/>
            </a:schemeClr>
          </a:solidFill>
          <a:latin typeface="+mn-lt"/>
          <a:ea typeface="ＭＳ Ｐゴシック" charset="-128"/>
        </a:defRPr>
      </a:lvl3pPr>
      <a:lvl4pPr marL="1600200" indent="-228600" algn="l" rtl="0" eaLnBrk="0" fontAlgn="base" hangingPunct="0">
        <a:spcBef>
          <a:spcPct val="50000"/>
        </a:spcBef>
        <a:spcAft>
          <a:spcPct val="0"/>
        </a:spcAft>
        <a:buClr>
          <a:srgbClr val="0087A2"/>
        </a:buClr>
        <a:buFont typeface="Times New Roman" pitchFamily="18" charset="0"/>
        <a:buChar char="–"/>
        <a:defRPr sz="1600">
          <a:solidFill>
            <a:schemeClr val="accent5">
              <a:lumMod val="50000"/>
            </a:schemeClr>
          </a:solidFill>
          <a:latin typeface="+mn-lt"/>
          <a:ea typeface="ＭＳ Ｐゴシック" charset="-128"/>
        </a:defRPr>
      </a:lvl4pPr>
      <a:lvl5pPr marL="2057400" indent="-228600" algn="l" rtl="0" eaLnBrk="0" fontAlgn="base" hangingPunct="0">
        <a:spcBef>
          <a:spcPct val="50000"/>
        </a:spcBef>
        <a:spcAft>
          <a:spcPct val="0"/>
        </a:spcAft>
        <a:buClr>
          <a:srgbClr val="0087A2"/>
        </a:buClr>
        <a:buChar char="•"/>
        <a:defRPr sz="1600">
          <a:solidFill>
            <a:schemeClr val="accent5">
              <a:lumMod val="50000"/>
            </a:schemeClr>
          </a:solidFill>
          <a:latin typeface="+mn-lt"/>
          <a:ea typeface="ＭＳ Ｐゴシック" charset="-128"/>
        </a:defRPr>
      </a:lvl5pPr>
      <a:lvl6pPr marL="2514600" indent="-228600" algn="l" rtl="0" eaLnBrk="1" fontAlgn="base" hangingPunct="1">
        <a:spcBef>
          <a:spcPct val="50000"/>
        </a:spcBef>
        <a:spcAft>
          <a:spcPct val="0"/>
        </a:spcAft>
        <a:buClr>
          <a:srgbClr val="0087A2"/>
        </a:buClr>
        <a:buChar char="•"/>
        <a:defRPr sz="1600">
          <a:solidFill>
            <a:schemeClr val="tx1"/>
          </a:solidFill>
          <a:latin typeface="+mn-lt"/>
          <a:ea typeface="ＭＳ Ｐゴシック" charset="-128"/>
        </a:defRPr>
      </a:lvl6pPr>
      <a:lvl7pPr marL="2971800" indent="-228600" algn="l" rtl="0" eaLnBrk="1" fontAlgn="base" hangingPunct="1">
        <a:spcBef>
          <a:spcPct val="50000"/>
        </a:spcBef>
        <a:spcAft>
          <a:spcPct val="0"/>
        </a:spcAft>
        <a:buClr>
          <a:srgbClr val="0087A2"/>
        </a:buClr>
        <a:buChar char="•"/>
        <a:defRPr sz="1600">
          <a:solidFill>
            <a:schemeClr val="tx1"/>
          </a:solidFill>
          <a:latin typeface="+mn-lt"/>
          <a:ea typeface="ＭＳ Ｐゴシック" charset="-128"/>
        </a:defRPr>
      </a:lvl7pPr>
      <a:lvl8pPr marL="3429000" indent="-228600" algn="l" rtl="0" eaLnBrk="1" fontAlgn="base" hangingPunct="1">
        <a:spcBef>
          <a:spcPct val="50000"/>
        </a:spcBef>
        <a:spcAft>
          <a:spcPct val="0"/>
        </a:spcAft>
        <a:buClr>
          <a:srgbClr val="0087A2"/>
        </a:buClr>
        <a:buChar char="•"/>
        <a:defRPr sz="1600">
          <a:solidFill>
            <a:schemeClr val="tx1"/>
          </a:solidFill>
          <a:latin typeface="+mn-lt"/>
          <a:ea typeface="ＭＳ Ｐゴシック" charset="-128"/>
        </a:defRPr>
      </a:lvl8pPr>
      <a:lvl9pPr marL="3886200" indent="-228600" algn="l" rtl="0" eaLnBrk="1" fontAlgn="base" hangingPunct="1">
        <a:spcBef>
          <a:spcPct val="50000"/>
        </a:spcBef>
        <a:spcAft>
          <a:spcPct val="0"/>
        </a:spcAft>
        <a:buClr>
          <a:srgbClr val="0087A2"/>
        </a:buClr>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8"/>
          <p:cNvSpPr>
            <a:spLocks noGrp="1" noChangeArrowheads="1"/>
          </p:cNvSpPr>
          <p:nvPr>
            <p:ph type="ctrTitle" idx="4294967295"/>
          </p:nvPr>
        </p:nvSpPr>
        <p:spPr bwMode="white">
          <a:xfrm>
            <a:off x="170578" y="411480"/>
            <a:ext cx="8915399" cy="3323987"/>
          </a:xfrm>
        </p:spPr>
        <p:txBody>
          <a:bodyPr wrap="square" lIns="0" tIns="0" rIns="0" bIns="0">
            <a:spAutoFit/>
          </a:bodyPr>
          <a:lstStyle/>
          <a:p>
            <a:pPr marL="0" indent="0" algn="ctr" eaLnBrk="1" hangingPunct="1">
              <a:spcAft>
                <a:spcPts val="600"/>
              </a:spcAft>
            </a:pPr>
            <a:r>
              <a:rPr lang="en-US" sz="3600" dirty="0" smtClean="0"/>
              <a:t/>
            </a:r>
            <a:br>
              <a:rPr lang="en-US" sz="3600" dirty="0" smtClean="0"/>
            </a:br>
            <a:r>
              <a:rPr lang="en-US" sz="3600" dirty="0"/>
              <a:t/>
            </a:r>
            <a:br>
              <a:rPr lang="en-US" sz="3600" dirty="0"/>
            </a:br>
            <a:r>
              <a:rPr lang="en-US" sz="3600" dirty="0" smtClean="0"/>
              <a:t/>
            </a:r>
            <a:br>
              <a:rPr lang="en-US" sz="3600" dirty="0" smtClean="0"/>
            </a:br>
            <a:r>
              <a:rPr lang="en-US" sz="3600" dirty="0" smtClean="0"/>
              <a:t>PG&amp;E Proposals for Refinements to the Resource Adequacy (RA) Program</a:t>
            </a:r>
            <a:br>
              <a:rPr lang="en-US" sz="3600" dirty="0" smtClean="0"/>
            </a:br>
            <a:r>
              <a:rPr lang="en-US" sz="3600" dirty="0" smtClean="0"/>
              <a:t>(effective 2016)</a:t>
            </a:r>
            <a:endParaRPr lang="en-US" sz="2600" dirty="0" smtClean="0">
              <a:solidFill>
                <a:schemeClr val="tx2"/>
              </a:solidFill>
            </a:endParaRPr>
          </a:p>
        </p:txBody>
      </p:sp>
      <p:sp>
        <p:nvSpPr>
          <p:cNvPr id="4099" name="Rectangle 4"/>
          <p:cNvSpPr>
            <a:spLocks noChangeArrowheads="1"/>
          </p:cNvSpPr>
          <p:nvPr/>
        </p:nvSpPr>
        <p:spPr bwMode="white">
          <a:xfrm>
            <a:off x="76200" y="4434841"/>
            <a:ext cx="8991600"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r>
              <a:rPr lang="en-US" sz="2000" b="1" dirty="0" smtClean="0">
                <a:ea typeface="Arial Unicode MS" pitchFamily="34" charset="-128"/>
                <a:cs typeface="Arial Unicode MS" pitchFamily="34" charset="-128"/>
              </a:rPr>
              <a:t>RA Workshop</a:t>
            </a:r>
          </a:p>
          <a:p>
            <a:pPr algn="ctr"/>
            <a:r>
              <a:rPr lang="en-US" sz="2000" b="1" dirty="0" smtClean="0">
                <a:ea typeface="Arial Unicode MS" pitchFamily="34" charset="-128"/>
                <a:cs typeface="Arial Unicode MS" pitchFamily="34" charset="-128"/>
              </a:rPr>
              <a:t>February 9, 2015</a:t>
            </a:r>
            <a:endParaRPr lang="en-US" sz="2000" b="1" dirty="0">
              <a:ea typeface="Arial Unicode MS" pitchFamily="34" charset="-128"/>
              <a:cs typeface="Arial Unicode MS" pitchFamily="34" charset="-128"/>
            </a:endParaRPr>
          </a:p>
        </p:txBody>
      </p:sp>
    </p:spTree>
    <p:extLst>
      <p:ext uri="{BB962C8B-B14F-4D97-AF65-F5344CB8AC3E}">
        <p14:creationId xmlns:p14="http://schemas.microsoft.com/office/powerpoint/2010/main" val="817033913"/>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8"/>
          <p:cNvSpPr>
            <a:spLocks noGrp="1" noChangeArrowheads="1"/>
          </p:cNvSpPr>
          <p:nvPr>
            <p:ph type="ctrTitle" idx="4294967295"/>
          </p:nvPr>
        </p:nvSpPr>
        <p:spPr bwMode="white">
          <a:xfrm>
            <a:off x="170578" y="3181469"/>
            <a:ext cx="8915399" cy="553998"/>
          </a:xfrm>
        </p:spPr>
        <p:txBody>
          <a:bodyPr wrap="square" lIns="0" tIns="0" rIns="0" bIns="0">
            <a:spAutoFit/>
          </a:bodyPr>
          <a:lstStyle/>
          <a:p>
            <a:pPr marL="0" indent="0" algn="ctr" eaLnBrk="1" hangingPunct="1">
              <a:spcAft>
                <a:spcPts val="600"/>
              </a:spcAft>
            </a:pPr>
            <a:r>
              <a:rPr lang="en-US" sz="3600" dirty="0" smtClean="0"/>
              <a:t>Appendix</a:t>
            </a:r>
            <a:endParaRPr lang="en-US" sz="2600" dirty="0" smtClean="0">
              <a:solidFill>
                <a:schemeClr val="tx2"/>
              </a:solidFill>
            </a:endParaRPr>
          </a:p>
        </p:txBody>
      </p:sp>
    </p:spTree>
    <p:extLst>
      <p:ext uri="{BB962C8B-B14F-4D97-AF65-F5344CB8AC3E}">
        <p14:creationId xmlns:p14="http://schemas.microsoft.com/office/powerpoint/2010/main" val="1076610604"/>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stretch>
            <a:fillRect/>
          </a:stretch>
        </p:blipFill>
        <p:spPr>
          <a:xfrm>
            <a:off x="838200" y="971549"/>
            <a:ext cx="7258049" cy="4838701"/>
          </a:xfrm>
          <a:prstGeom prst="rect">
            <a:avLst/>
          </a:prstGeom>
        </p:spPr>
      </p:pic>
      <p:sp>
        <p:nvSpPr>
          <p:cNvPr id="3" name="Title 2"/>
          <p:cNvSpPr>
            <a:spLocks noGrp="1"/>
          </p:cNvSpPr>
          <p:nvPr>
            <p:ph type="title"/>
          </p:nvPr>
        </p:nvSpPr>
        <p:spPr/>
        <p:txBody>
          <a:bodyPr/>
          <a:lstStyle/>
          <a:p>
            <a:r>
              <a:rPr lang="en-US" dirty="0" smtClean="0"/>
              <a:t>Charge and Discharge Level at Helms Pumped Storage Plant: 2013 Through Q3 2014</a:t>
            </a:r>
            <a:endParaRPr lang="en-US" dirty="0"/>
          </a:p>
        </p:txBody>
      </p:sp>
      <p:sp>
        <p:nvSpPr>
          <p:cNvPr id="4" name="TextBox 3"/>
          <p:cNvSpPr txBox="1"/>
          <p:nvPr/>
        </p:nvSpPr>
        <p:spPr>
          <a:xfrm>
            <a:off x="1288255" y="6050920"/>
            <a:ext cx="6357938" cy="553998"/>
          </a:xfrm>
          <a:prstGeom prst="rect">
            <a:avLst/>
          </a:prstGeom>
          <a:noFill/>
          <a:ln w="25400">
            <a:solidFill>
              <a:schemeClr val="accent1"/>
            </a:solidFill>
          </a:ln>
        </p:spPr>
        <p:txBody>
          <a:bodyPr wrap="square" rtlCol="0">
            <a:spAutoFit/>
          </a:bodyPr>
          <a:lstStyle/>
          <a:p>
            <a:r>
              <a:rPr lang="en-US" sz="1500" dirty="0" smtClean="0">
                <a:solidFill>
                  <a:srgbClr val="000000"/>
                </a:solidFill>
              </a:rPr>
              <a:t>Key Takeaway:  </a:t>
            </a:r>
            <a:r>
              <a:rPr lang="en-US" sz="1500" b="0" dirty="0" smtClean="0">
                <a:solidFill>
                  <a:srgbClr val="000000"/>
                </a:solidFill>
              </a:rPr>
              <a:t>Helms operates flexibly in both directions (charge and discharge) on a nearly daily basis.</a:t>
            </a:r>
            <a:endParaRPr lang="en-US" sz="1500" b="0" dirty="0">
              <a:solidFill>
                <a:srgbClr val="000000"/>
              </a:solidFill>
            </a:endParaRPr>
          </a:p>
        </p:txBody>
      </p:sp>
    </p:spTree>
    <p:extLst>
      <p:ext uri="{BB962C8B-B14F-4D97-AF65-F5344CB8AC3E}">
        <p14:creationId xmlns:p14="http://schemas.microsoft.com/office/powerpoint/2010/main" val="3899576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smtClean="0"/>
              <a:t>The Flexible Contribution of a Hypothetical 1,000 MW Storage Resource with a 45-Minute Transition Time – Typical </a:t>
            </a:r>
            <a:r>
              <a:rPr lang="en-US" sz="1800" i="1" dirty="0" smtClean="0"/>
              <a:t>Summer</a:t>
            </a:r>
            <a:r>
              <a:rPr lang="en-US" sz="1800" dirty="0" smtClean="0"/>
              <a:t> Day in 2020</a:t>
            </a:r>
            <a:endParaRPr lang="en-US" sz="1800" dirty="0"/>
          </a:p>
        </p:txBody>
      </p:sp>
      <p:graphicFrame>
        <p:nvGraphicFramePr>
          <p:cNvPr id="6" name="Chart 5"/>
          <p:cNvGraphicFramePr/>
          <p:nvPr>
            <p:extLst>
              <p:ext uri="{D42A27DB-BD31-4B8C-83A1-F6EECF244321}">
                <p14:modId xmlns:p14="http://schemas.microsoft.com/office/powerpoint/2010/main" val="1013654643"/>
              </p:ext>
            </p:extLst>
          </p:nvPr>
        </p:nvGraphicFramePr>
        <p:xfrm>
          <a:off x="857250" y="1000124"/>
          <a:ext cx="7362825" cy="4895851"/>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752476" y="6091565"/>
            <a:ext cx="7572374" cy="553998"/>
          </a:xfrm>
          <a:prstGeom prst="rect">
            <a:avLst/>
          </a:prstGeom>
          <a:noFill/>
          <a:ln w="25400">
            <a:solidFill>
              <a:schemeClr val="accent1"/>
            </a:solidFill>
          </a:ln>
        </p:spPr>
        <p:txBody>
          <a:bodyPr wrap="square" rtlCol="0">
            <a:spAutoFit/>
          </a:bodyPr>
          <a:lstStyle/>
          <a:p>
            <a:r>
              <a:rPr lang="en-US" sz="1500" dirty="0" smtClean="0">
                <a:solidFill>
                  <a:srgbClr val="000000"/>
                </a:solidFill>
              </a:rPr>
              <a:t>Key Takeaway:  </a:t>
            </a:r>
            <a:r>
              <a:rPr lang="en-US" sz="1500" b="0" dirty="0" smtClean="0">
                <a:solidFill>
                  <a:srgbClr val="000000"/>
                </a:solidFill>
              </a:rPr>
              <a:t>A storage resource with a non-zero transition period reduces ramping needs in the same manner as a storage resource with a zero transition period.</a:t>
            </a:r>
            <a:endParaRPr lang="en-US" sz="1500" b="0" dirty="0">
              <a:solidFill>
                <a:srgbClr val="000000"/>
              </a:solidFill>
            </a:endParaRPr>
          </a:p>
        </p:txBody>
      </p:sp>
      <p:cxnSp>
        <p:nvCxnSpPr>
          <p:cNvPr id="15" name="Straight Arrow Connector 14"/>
          <p:cNvCxnSpPr>
            <a:stCxn id="16" idx="1"/>
          </p:cNvCxnSpPr>
          <p:nvPr/>
        </p:nvCxnSpPr>
        <p:spPr bwMode="auto">
          <a:xfrm flipH="1" flipV="1">
            <a:off x="4610101" y="3438526"/>
            <a:ext cx="561974" cy="532702"/>
          </a:xfrm>
          <a:prstGeom prst="straightConnector1">
            <a:avLst/>
          </a:prstGeom>
          <a:solidFill>
            <a:schemeClr val="bg1"/>
          </a:solidFill>
          <a:ln w="19050" cap="flat" cmpd="sng" algn="ctr">
            <a:solidFill>
              <a:srgbClr val="000000"/>
            </a:solidFill>
            <a:prstDash val="solid"/>
            <a:round/>
            <a:headEnd type="none" w="med" len="med"/>
            <a:tailEnd type="arrow"/>
          </a:ln>
          <a:effectLst/>
        </p:spPr>
      </p:cxnSp>
      <p:sp>
        <p:nvSpPr>
          <p:cNvPr id="16" name="TextBox 2"/>
          <p:cNvSpPr txBox="1"/>
          <p:nvPr/>
        </p:nvSpPr>
        <p:spPr>
          <a:xfrm>
            <a:off x="5172075" y="3709290"/>
            <a:ext cx="1000125" cy="523875"/>
          </a:xfrm>
          <a:prstGeom prst="rect">
            <a:avLst/>
          </a:prstGeom>
          <a:ln>
            <a:solidFill>
              <a:srgbClr val="000000"/>
            </a:solidFill>
          </a:ln>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800" b="1" dirty="0" smtClean="0">
                <a:solidFill>
                  <a:srgbClr val="000000"/>
                </a:solidFill>
              </a:rPr>
              <a:t>Reduces ramp by 1,000 MW when </a:t>
            </a:r>
            <a:r>
              <a:rPr lang="en-US" sz="800" b="1" i="1" dirty="0" smtClean="0">
                <a:solidFill>
                  <a:srgbClr val="000000"/>
                </a:solidFill>
              </a:rPr>
              <a:t>charging</a:t>
            </a:r>
            <a:endParaRPr lang="en-US" sz="800" b="1" i="1" dirty="0">
              <a:solidFill>
                <a:srgbClr val="000000"/>
              </a:solidFill>
            </a:endParaRPr>
          </a:p>
        </p:txBody>
      </p:sp>
      <p:sp>
        <p:nvSpPr>
          <p:cNvPr id="17" name="TextBox 1"/>
          <p:cNvSpPr txBox="1"/>
          <p:nvPr/>
        </p:nvSpPr>
        <p:spPr>
          <a:xfrm>
            <a:off x="6286499" y="2740818"/>
            <a:ext cx="1062038" cy="473075"/>
          </a:xfrm>
          <a:prstGeom prst="rect">
            <a:avLst/>
          </a:prstGeom>
          <a:ln>
            <a:solidFill>
              <a:srgbClr val="000000"/>
            </a:solidFill>
          </a:ln>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800" b="1" dirty="0" smtClean="0">
                <a:solidFill>
                  <a:srgbClr val="000000"/>
                </a:solidFill>
              </a:rPr>
              <a:t>Reduces ramp by 1,000 MW when </a:t>
            </a:r>
            <a:r>
              <a:rPr lang="en-US" sz="800" b="1" i="1" dirty="0" smtClean="0">
                <a:solidFill>
                  <a:srgbClr val="000000"/>
                </a:solidFill>
              </a:rPr>
              <a:t>discharging</a:t>
            </a:r>
            <a:endParaRPr lang="en-US" sz="800" b="1" i="1" dirty="0">
              <a:solidFill>
                <a:srgbClr val="000000"/>
              </a:solidFill>
            </a:endParaRPr>
          </a:p>
        </p:txBody>
      </p:sp>
      <p:cxnSp>
        <p:nvCxnSpPr>
          <p:cNvPr id="18" name="Straight Arrow Connector 17"/>
          <p:cNvCxnSpPr>
            <a:stCxn id="17" idx="1"/>
          </p:cNvCxnSpPr>
          <p:nvPr/>
        </p:nvCxnSpPr>
        <p:spPr bwMode="auto">
          <a:xfrm flipH="1" flipV="1">
            <a:off x="5284789" y="2631678"/>
            <a:ext cx="1001710" cy="345678"/>
          </a:xfrm>
          <a:prstGeom prst="straightConnector1">
            <a:avLst/>
          </a:prstGeom>
          <a:solidFill>
            <a:schemeClr val="bg1"/>
          </a:solidFill>
          <a:ln w="19050" cap="flat" cmpd="sng" algn="ctr">
            <a:solidFill>
              <a:srgbClr val="000000"/>
            </a:solidFill>
            <a:prstDash val="solid"/>
            <a:round/>
            <a:headEnd type="none" w="med" len="med"/>
            <a:tailEnd type="arrow"/>
          </a:ln>
          <a:effectLst/>
        </p:spPr>
      </p:cxnSp>
    </p:spTree>
    <p:extLst>
      <p:ext uri="{BB962C8B-B14F-4D97-AF65-F5344CB8AC3E}">
        <p14:creationId xmlns:p14="http://schemas.microsoft.com/office/powerpoint/2010/main" val="27999249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8"/>
          <p:cNvSpPr>
            <a:spLocks noGrp="1" noChangeArrowheads="1"/>
          </p:cNvSpPr>
          <p:nvPr>
            <p:ph type="ctrTitle" idx="4294967295"/>
          </p:nvPr>
        </p:nvSpPr>
        <p:spPr bwMode="white">
          <a:xfrm>
            <a:off x="170578" y="2627471"/>
            <a:ext cx="8915399" cy="1107996"/>
          </a:xfrm>
        </p:spPr>
        <p:txBody>
          <a:bodyPr wrap="square" lIns="0" tIns="0" rIns="0" bIns="0">
            <a:spAutoFit/>
          </a:bodyPr>
          <a:lstStyle/>
          <a:p>
            <a:pPr marL="0" indent="0" algn="ctr" eaLnBrk="1" hangingPunct="1">
              <a:spcAft>
                <a:spcPts val="600"/>
              </a:spcAft>
            </a:pPr>
            <a:r>
              <a:rPr lang="en-US" sz="3600" dirty="0" smtClean="0"/>
              <a:t>Modifications to QC and EFC Methodologies</a:t>
            </a:r>
            <a:endParaRPr lang="en-US" sz="2600" dirty="0" smtClean="0">
              <a:solidFill>
                <a:schemeClr val="tx2"/>
              </a:solidFill>
            </a:endParaRPr>
          </a:p>
        </p:txBody>
      </p:sp>
    </p:spTree>
    <p:extLst>
      <p:ext uri="{BB962C8B-B14F-4D97-AF65-F5344CB8AC3E}">
        <p14:creationId xmlns:p14="http://schemas.microsoft.com/office/powerpoint/2010/main" val="1504225776"/>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smtClean="0"/>
              <a:t>PG&amp;E Proposal to Modify the Effective Flexible Capacity (EFC) Calculation for Storage Resources with Non-Zero Transition Periods</a:t>
            </a:r>
            <a:endParaRPr lang="en-US" sz="1800" dirty="0"/>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3466258676"/>
              </p:ext>
            </p:extLst>
          </p:nvPr>
        </p:nvGraphicFramePr>
        <p:xfrm>
          <a:off x="838200" y="1082675"/>
          <a:ext cx="7924800" cy="5470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48137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smtClean="0"/>
              <a:t>The Flexible Contribution of a Hypothetical 1,000 MW Storage Resource with a 45-Minute Transition Time – Typical </a:t>
            </a:r>
            <a:r>
              <a:rPr lang="en-US" sz="1800" i="1" dirty="0" smtClean="0"/>
              <a:t>Winter</a:t>
            </a:r>
            <a:r>
              <a:rPr lang="en-US" sz="1800" dirty="0" smtClean="0"/>
              <a:t> Day in 2020</a:t>
            </a:r>
            <a:endParaRPr lang="en-US" sz="1800" dirty="0"/>
          </a:p>
        </p:txBody>
      </p:sp>
      <p:graphicFrame>
        <p:nvGraphicFramePr>
          <p:cNvPr id="4" name="Chart 3"/>
          <p:cNvGraphicFramePr/>
          <p:nvPr>
            <p:extLst>
              <p:ext uri="{D42A27DB-BD31-4B8C-83A1-F6EECF244321}">
                <p14:modId xmlns:p14="http://schemas.microsoft.com/office/powerpoint/2010/main" val="128319693"/>
              </p:ext>
            </p:extLst>
          </p:nvPr>
        </p:nvGraphicFramePr>
        <p:xfrm>
          <a:off x="904875" y="1014734"/>
          <a:ext cx="7267575" cy="4824091"/>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752476" y="6091565"/>
            <a:ext cx="7572374" cy="553998"/>
          </a:xfrm>
          <a:prstGeom prst="rect">
            <a:avLst/>
          </a:prstGeom>
          <a:noFill/>
          <a:ln w="25400">
            <a:solidFill>
              <a:schemeClr val="accent1"/>
            </a:solidFill>
          </a:ln>
        </p:spPr>
        <p:txBody>
          <a:bodyPr wrap="square" rtlCol="0">
            <a:spAutoFit/>
          </a:bodyPr>
          <a:lstStyle/>
          <a:p>
            <a:r>
              <a:rPr lang="en-US" sz="1500" dirty="0" smtClean="0">
                <a:solidFill>
                  <a:srgbClr val="000000"/>
                </a:solidFill>
              </a:rPr>
              <a:t>Key Takeaway:  </a:t>
            </a:r>
            <a:r>
              <a:rPr lang="en-US" sz="1500" b="0" dirty="0" smtClean="0">
                <a:solidFill>
                  <a:srgbClr val="000000"/>
                </a:solidFill>
              </a:rPr>
              <a:t>A storage resource with a non-zero transition period reduces ramping needs in the same manner as a storage resource with a zero transition period.</a:t>
            </a:r>
            <a:endParaRPr lang="en-US" sz="1500" b="0" dirty="0">
              <a:solidFill>
                <a:srgbClr val="000000"/>
              </a:solidFill>
            </a:endParaRPr>
          </a:p>
        </p:txBody>
      </p:sp>
      <p:sp>
        <p:nvSpPr>
          <p:cNvPr id="17" name="TextBox 16"/>
          <p:cNvSpPr txBox="1"/>
          <p:nvPr/>
        </p:nvSpPr>
        <p:spPr>
          <a:xfrm>
            <a:off x="6276975" y="4476750"/>
            <a:ext cx="1800225" cy="430887"/>
          </a:xfrm>
          <a:prstGeom prst="rect">
            <a:avLst/>
          </a:prstGeom>
          <a:noFill/>
          <a:ln w="19050">
            <a:solidFill>
              <a:schemeClr val="accent1"/>
            </a:solidFill>
          </a:ln>
        </p:spPr>
        <p:txBody>
          <a:bodyPr wrap="square" rtlCol="0">
            <a:spAutoFit/>
          </a:bodyPr>
          <a:lstStyle/>
          <a:p>
            <a:r>
              <a:rPr lang="en-US" dirty="0" smtClean="0">
                <a:solidFill>
                  <a:srgbClr val="000000"/>
                </a:solidFill>
              </a:rPr>
              <a:t>Total Reduction in upward ramp: 2,000 MW</a:t>
            </a:r>
            <a:endParaRPr lang="en-US" dirty="0">
              <a:solidFill>
                <a:srgbClr val="000000"/>
              </a:solidFill>
            </a:endParaRPr>
          </a:p>
        </p:txBody>
      </p:sp>
    </p:spTree>
    <p:extLst>
      <p:ext uri="{BB962C8B-B14F-4D97-AF65-F5344CB8AC3E}">
        <p14:creationId xmlns:p14="http://schemas.microsoft.com/office/powerpoint/2010/main" val="25779258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0463"/>
            <a:ext cx="8305800" cy="609600"/>
          </a:xfrm>
        </p:spPr>
        <p:txBody>
          <a:bodyPr/>
          <a:lstStyle/>
          <a:p>
            <a:r>
              <a:rPr lang="en-US" sz="1600" dirty="0" smtClean="0"/>
              <a:t>PG&amp;E Proposal to Modify the Qualifying Capacity (QC) Calculation for Resources </a:t>
            </a:r>
            <a:r>
              <a:rPr lang="en-US" sz="1600" dirty="0"/>
              <a:t>That Can Be </a:t>
            </a:r>
            <a:r>
              <a:rPr lang="en-US" sz="1600" dirty="0" smtClean="0"/>
              <a:t>Scheduled in Day-Ahead and Pre-Day-Ahead Timeframes</a:t>
            </a:r>
            <a:endParaRPr lang="en-US" sz="1600" dirty="0"/>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2884233626"/>
              </p:ext>
            </p:extLst>
          </p:nvPr>
        </p:nvGraphicFramePr>
        <p:xfrm>
          <a:off x="838200" y="1082675"/>
          <a:ext cx="7924800" cy="5470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530005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6" name="Chart 45"/>
          <p:cNvGraphicFramePr>
            <a:graphicFrameLocks/>
          </p:cNvGraphicFramePr>
          <p:nvPr>
            <p:extLst>
              <p:ext uri="{D42A27DB-BD31-4B8C-83A1-F6EECF244321}">
                <p14:modId xmlns:p14="http://schemas.microsoft.com/office/powerpoint/2010/main" val="4116047854"/>
              </p:ext>
            </p:extLst>
          </p:nvPr>
        </p:nvGraphicFramePr>
        <p:xfrm>
          <a:off x="1052492" y="948321"/>
          <a:ext cx="6705600" cy="3349229"/>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p:txBody>
          <a:bodyPr/>
          <a:lstStyle/>
          <a:p>
            <a:r>
              <a:rPr lang="en-US" sz="2000" dirty="0" smtClean="0"/>
              <a:t>Decrease in QC for a QF Unit Resulting from Conversion to Pre-Scheduled Operation</a:t>
            </a:r>
            <a:endParaRPr lang="en-US" sz="2000" dirty="0"/>
          </a:p>
        </p:txBody>
      </p:sp>
      <p:sp>
        <p:nvSpPr>
          <p:cNvPr id="6" name="TextBox 1"/>
          <p:cNvSpPr txBox="1"/>
          <p:nvPr/>
        </p:nvSpPr>
        <p:spPr>
          <a:xfrm>
            <a:off x="1980575" y="4569603"/>
            <a:ext cx="906084" cy="701283"/>
          </a:xfrm>
          <a:prstGeom prst="rect">
            <a:avLst/>
          </a:prstGeom>
          <a:ln>
            <a:solidFill>
              <a:srgbClr val="000000"/>
            </a:solidFill>
          </a:ln>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800" b="1" dirty="0" smtClean="0">
                <a:solidFill>
                  <a:srgbClr val="000000"/>
                </a:solidFill>
              </a:rPr>
              <a:t>Contracts renegotiated with additional operational flexibility</a:t>
            </a:r>
            <a:endParaRPr lang="en-US" sz="800" b="1" i="1" dirty="0">
              <a:solidFill>
                <a:srgbClr val="000000"/>
              </a:solidFill>
            </a:endParaRPr>
          </a:p>
        </p:txBody>
      </p:sp>
      <p:sp>
        <p:nvSpPr>
          <p:cNvPr id="7" name="TextBox 1"/>
          <p:cNvSpPr txBox="1"/>
          <p:nvPr/>
        </p:nvSpPr>
        <p:spPr>
          <a:xfrm>
            <a:off x="6086474" y="1806179"/>
            <a:ext cx="1266825" cy="975121"/>
          </a:xfrm>
          <a:prstGeom prst="rect">
            <a:avLst/>
          </a:prstGeom>
          <a:ln>
            <a:solidFill>
              <a:srgbClr val="000000"/>
            </a:solidFill>
          </a:ln>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800" b="1" dirty="0" smtClean="0">
                <a:solidFill>
                  <a:srgbClr val="000000"/>
                </a:solidFill>
              </a:rPr>
              <a:t>NQC values  based upon 3-year historical meter data  decrease as the resources </a:t>
            </a:r>
            <a:r>
              <a:rPr lang="en-US" sz="800" dirty="0" smtClean="0">
                <a:solidFill>
                  <a:srgbClr val="000000"/>
                </a:solidFill>
              </a:rPr>
              <a:t>run only when economic conditions support operation.</a:t>
            </a:r>
            <a:endParaRPr lang="en-US" sz="800" b="1" i="1" dirty="0">
              <a:solidFill>
                <a:srgbClr val="000000"/>
              </a:solidFill>
            </a:endParaRPr>
          </a:p>
        </p:txBody>
      </p:sp>
      <p:cxnSp>
        <p:nvCxnSpPr>
          <p:cNvPr id="8" name="Straight Arrow Connector 7"/>
          <p:cNvCxnSpPr/>
          <p:nvPr/>
        </p:nvCxnSpPr>
        <p:spPr bwMode="auto">
          <a:xfrm flipV="1">
            <a:off x="2433617" y="4080253"/>
            <a:ext cx="0" cy="434594"/>
          </a:xfrm>
          <a:prstGeom prst="straightConnector1">
            <a:avLst/>
          </a:prstGeom>
          <a:solidFill>
            <a:schemeClr val="bg1"/>
          </a:solidFill>
          <a:ln w="19050" cap="flat" cmpd="sng" algn="ctr">
            <a:solidFill>
              <a:srgbClr val="000000"/>
            </a:solidFill>
            <a:prstDash val="solid"/>
            <a:round/>
            <a:headEnd type="none" w="med" len="med"/>
            <a:tailEnd type="arrow"/>
          </a:ln>
          <a:effectLst/>
        </p:spPr>
      </p:cxnSp>
      <p:cxnSp>
        <p:nvCxnSpPr>
          <p:cNvPr id="12" name="Straight Arrow Connector 11"/>
          <p:cNvCxnSpPr/>
          <p:nvPr/>
        </p:nvCxnSpPr>
        <p:spPr bwMode="auto">
          <a:xfrm flipV="1">
            <a:off x="5007768" y="2131207"/>
            <a:ext cx="964406" cy="1"/>
          </a:xfrm>
          <a:prstGeom prst="straightConnector1">
            <a:avLst/>
          </a:prstGeom>
          <a:solidFill>
            <a:schemeClr val="bg1"/>
          </a:solidFill>
          <a:ln w="19050" cap="flat" cmpd="sng" algn="ctr">
            <a:solidFill>
              <a:srgbClr val="000000"/>
            </a:solidFill>
            <a:prstDash val="solid"/>
            <a:round/>
            <a:headEnd type="none" w="med" len="med"/>
            <a:tailEnd type="arrow"/>
          </a:ln>
          <a:effectLst/>
        </p:spPr>
      </p:cxnSp>
      <p:sp>
        <p:nvSpPr>
          <p:cNvPr id="29" name="TextBox 28"/>
          <p:cNvSpPr txBox="1"/>
          <p:nvPr/>
        </p:nvSpPr>
        <p:spPr>
          <a:xfrm>
            <a:off x="685801" y="5572006"/>
            <a:ext cx="7572374" cy="784830"/>
          </a:xfrm>
          <a:prstGeom prst="rect">
            <a:avLst/>
          </a:prstGeom>
          <a:noFill/>
          <a:ln w="25400">
            <a:solidFill>
              <a:schemeClr val="accent1"/>
            </a:solidFill>
          </a:ln>
        </p:spPr>
        <p:txBody>
          <a:bodyPr wrap="square" rtlCol="0">
            <a:spAutoFit/>
          </a:bodyPr>
          <a:lstStyle/>
          <a:p>
            <a:r>
              <a:rPr lang="en-US" sz="1500" dirty="0" smtClean="0">
                <a:solidFill>
                  <a:srgbClr val="000000"/>
                </a:solidFill>
              </a:rPr>
              <a:t>Key Takeaway:  </a:t>
            </a:r>
            <a:r>
              <a:rPr lang="en-US" sz="1500" b="0" dirty="0" smtClean="0">
                <a:solidFill>
                  <a:srgbClr val="000000"/>
                </a:solidFill>
              </a:rPr>
              <a:t>Resources able to be pre-scheduled or economically dispatched on a day-ahead basis (but unable to be fully dispatched in real-time) are penalized under the QC calculation for providing additional operational flexibility.</a:t>
            </a:r>
            <a:endParaRPr lang="en-US" sz="1500" b="0" dirty="0">
              <a:solidFill>
                <a:srgbClr val="000000"/>
              </a:solidFill>
            </a:endParaRPr>
          </a:p>
        </p:txBody>
      </p:sp>
    </p:spTree>
    <p:extLst>
      <p:ext uri="{BB962C8B-B14F-4D97-AF65-F5344CB8AC3E}">
        <p14:creationId xmlns:p14="http://schemas.microsoft.com/office/powerpoint/2010/main" val="19386607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8088"/>
            <a:ext cx="8305800" cy="609600"/>
          </a:xfrm>
        </p:spPr>
        <p:txBody>
          <a:bodyPr/>
          <a:lstStyle/>
          <a:p>
            <a:r>
              <a:rPr lang="en-US" sz="1800" dirty="0" smtClean="0"/>
              <a:t>PG&amp;E Proposal on QC </a:t>
            </a:r>
            <a:r>
              <a:rPr lang="en-US" sz="1800" dirty="0"/>
              <a:t>Manual Update</a:t>
            </a: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3550899991"/>
              </p:ext>
            </p:extLst>
          </p:nvPr>
        </p:nvGraphicFramePr>
        <p:xfrm>
          <a:off x="838200" y="1082675"/>
          <a:ext cx="7924800" cy="5470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07512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8"/>
          <p:cNvSpPr>
            <a:spLocks noGrp="1" noChangeArrowheads="1"/>
          </p:cNvSpPr>
          <p:nvPr>
            <p:ph type="ctrTitle" idx="4294967295"/>
          </p:nvPr>
        </p:nvSpPr>
        <p:spPr bwMode="white">
          <a:xfrm>
            <a:off x="170578" y="2627471"/>
            <a:ext cx="8915399" cy="1107996"/>
          </a:xfrm>
        </p:spPr>
        <p:txBody>
          <a:bodyPr wrap="square" lIns="0" tIns="0" rIns="0" bIns="0">
            <a:spAutoFit/>
          </a:bodyPr>
          <a:lstStyle/>
          <a:p>
            <a:pPr algn="ctr" eaLnBrk="1" hangingPunct="1">
              <a:spcAft>
                <a:spcPts val="600"/>
              </a:spcAft>
            </a:pPr>
            <a:r>
              <a:rPr lang="en-US" sz="3600" dirty="0">
                <a:solidFill>
                  <a:schemeClr val="tx1"/>
                </a:solidFill>
              </a:rPr>
              <a:t>Flexible Capacity Requirements Allocation</a:t>
            </a:r>
            <a:endParaRPr lang="en-US" sz="2600" dirty="0" smtClean="0">
              <a:solidFill>
                <a:srgbClr val="FF0000"/>
              </a:solidFill>
            </a:endParaRPr>
          </a:p>
        </p:txBody>
      </p:sp>
    </p:spTree>
    <p:extLst>
      <p:ext uri="{BB962C8B-B14F-4D97-AF65-F5344CB8AC3E}">
        <p14:creationId xmlns:p14="http://schemas.microsoft.com/office/powerpoint/2010/main" val="4186803637"/>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8088"/>
            <a:ext cx="8305800" cy="609600"/>
          </a:xfrm>
        </p:spPr>
        <p:txBody>
          <a:bodyPr/>
          <a:lstStyle/>
          <a:p>
            <a:r>
              <a:rPr lang="en-US" sz="1800" dirty="0" smtClean="0"/>
              <a:t>PG&amp;E Proposal to Modify the CPUC’s Flexible </a:t>
            </a:r>
            <a:r>
              <a:rPr lang="en-US" sz="1800" dirty="0"/>
              <a:t>RA Requirements Allocation Methodology</a:t>
            </a: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3511519979"/>
              </p:ext>
            </p:extLst>
          </p:nvPr>
        </p:nvGraphicFramePr>
        <p:xfrm>
          <a:off x="838200" y="1082675"/>
          <a:ext cx="7924800" cy="5470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5042292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 reqver=&quot;21047&quot;&gt;&lt;version val=&quot;22223&quot;/&gt;&lt;CPresentation id=&quot;1&quot;&gt;&lt;m_precDefaultNumber&gt;&lt;m_chMinusSymbol&gt;-&lt;/m_chMinusSymbol&gt;&lt;m_chDecimalSymbol17909&gt;.&lt;/m_chDecimalSymbol17909&gt;&lt;m_nGroupingDigits17909 val=&quot;3&quot;/&gt;&lt;m_chGroupingSymbol17909&gt;,&lt;/m_chGroupingSymbol17909&gt;&lt;/m_precDefaultNumber&gt;&lt;m_precDefaultPercent&gt;&lt;m_chMinusSymbol&gt;-&lt;/m_chMinusSymbol&gt;&lt;m_nDecimalDigits17909 val=&quot;0&quot;/&gt;&lt;m_chDecimalSymbol17909&gt;.&lt;/m_chDecimalSymbol17909&gt;&lt;m_nGroupingDigits17909 val=&quot;3&quot;/&gt;&lt;m_chGroupingSymbol17909&gt;,&lt;/m_chGroupingSymbol17909&gt;&lt;m_strSuffix17909&gt;%&lt;/m_strSuffix17909&gt;&lt;/m_precDefaultPercent&gt;&lt;m_precDefaultDate&gt;&lt;m_strFormatTime&gt;%#m/%#d/%Y&lt;/m_strFormatTime&gt;&lt;/m_precDefaultDate&gt;&lt;m_precDefaultYear/&gt;&lt;m_precDefaultQuarter/&gt;&lt;m_precDefaultMonth/&gt;&lt;m_precDefaultWeek/&gt;&lt;m_precDefaultDay/&gt;&lt;m_mruColor&gt;&lt;m_vecMRU length=&quot;1&quot;&gt;&lt;elem m_fUsage=&quot;1.00000000000000000000E+000&quot;&gt;&lt;m_ppcolschidx val=&quot;0&quot;/&gt;&lt;m_rgb r=&quot;e0&quot; g=&quot;59&quot; b=&quot;1f&quot;/&gt;&lt;m_nBrightness val=&quot;0&quot;/&gt;&lt;/elem&gt;&lt;/m_vecMRU&gt;&lt;/m_mruColor&gt;&lt;m_eweekdayFirstOfWeek val=&quot;1&quot;/&gt;&lt;m_eweekdayFirstOfWorkweek val=&quot;2&quot;/&gt;&lt;m_eweekdayFirstOfWeekend val=&quot;7&quot;/&gt;&lt;/CPresentation&gt;&lt;/root&gt;"/>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Energy Masters Forum DRAFT">
  <a:themeElements>
    <a:clrScheme name="PG&amp;E">
      <a:dk1>
        <a:srgbClr val="0082AA"/>
      </a:dk1>
      <a:lt1>
        <a:srgbClr val="FFFFFF"/>
      </a:lt1>
      <a:dk2>
        <a:srgbClr val="FFA100"/>
      </a:dk2>
      <a:lt2>
        <a:srgbClr val="00A7C2"/>
      </a:lt2>
      <a:accent1>
        <a:srgbClr val="005C78"/>
      </a:accent1>
      <a:accent2>
        <a:srgbClr val="70A489"/>
      </a:accent2>
      <a:accent3>
        <a:srgbClr val="FFFFFF"/>
      </a:accent3>
      <a:accent4>
        <a:srgbClr val="006E91"/>
      </a:accent4>
      <a:accent5>
        <a:srgbClr val="AAB5BE"/>
      </a:accent5>
      <a:accent6>
        <a:srgbClr val="65947C"/>
      </a:accent6>
      <a:hlink>
        <a:srgbClr val="A3A86B"/>
      </a:hlink>
      <a:folHlink>
        <a:srgbClr val="CAB575"/>
      </a:folHlink>
    </a:clrScheme>
    <a:fontScheme name="Business Transform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10000"/>
          </a:lnSpc>
          <a:spcBef>
            <a:spcPct val="0"/>
          </a:spcBef>
          <a:spcAft>
            <a:spcPct val="0"/>
          </a:spcAft>
          <a:buClrTx/>
          <a:buSzTx/>
          <a:buFontTx/>
          <a:buNone/>
          <a:tabLst/>
          <a:defRPr kumimoji="0" lang="en-US" sz="1100" b="1"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10000"/>
          </a:lnSpc>
          <a:spcBef>
            <a:spcPct val="0"/>
          </a:spcBef>
          <a:spcAft>
            <a:spcPct val="0"/>
          </a:spcAft>
          <a:buClrTx/>
          <a:buSzTx/>
          <a:buFontTx/>
          <a:buNone/>
          <a:tabLst/>
          <a:defRPr kumimoji="0" lang="en-US" sz="1100" b="1" i="0" u="none" strike="noStrike" cap="none" normalizeH="0" baseline="0">
            <a:ln>
              <a:noFill/>
            </a:ln>
            <a:solidFill>
              <a:schemeClr val="tx1"/>
            </a:solidFill>
            <a:effectLst/>
            <a:latin typeface="Arial" charset="0"/>
          </a:defRPr>
        </a:defPPr>
      </a:lstStyle>
    </a:lnDef>
  </a:objectDefaults>
  <a:extraClrSchemeLst>
    <a:extraClrScheme>
      <a:clrScheme name="Business Transformation 1">
        <a:dk1>
          <a:srgbClr val="000000"/>
        </a:dk1>
        <a:lt1>
          <a:srgbClr val="FFFFFF"/>
        </a:lt1>
        <a:dk2>
          <a:srgbClr val="000000"/>
        </a:dk2>
        <a:lt2>
          <a:srgbClr val="FFFFFF"/>
        </a:lt2>
        <a:accent1>
          <a:srgbClr val="969696"/>
        </a:accent1>
        <a:accent2>
          <a:srgbClr val="EAEAEA"/>
        </a:accent2>
        <a:accent3>
          <a:srgbClr val="FFFFFF"/>
        </a:accent3>
        <a:accent4>
          <a:srgbClr val="000000"/>
        </a:accent4>
        <a:accent5>
          <a:srgbClr val="C9C9C9"/>
        </a:accent5>
        <a:accent6>
          <a:srgbClr val="D4D4D4"/>
        </a:accent6>
        <a:hlink>
          <a:srgbClr val="5F5F5F"/>
        </a:hlink>
        <a:folHlink>
          <a:srgbClr val="CBCBCB"/>
        </a:folHlink>
      </a:clrScheme>
      <a:clrMap bg1="lt1" tx1="dk1" bg2="lt2" tx2="dk2" accent1="accent1" accent2="accent2" accent3="accent3" accent4="accent4" accent5="accent5" accent6="accent6" hlink="hlink" folHlink="folHlink"/>
    </a:extraClrScheme>
    <a:extraClrScheme>
      <a:clrScheme name="Business Transformation 2">
        <a:dk1>
          <a:srgbClr val="000000"/>
        </a:dk1>
        <a:lt1>
          <a:srgbClr val="FFFFFF"/>
        </a:lt1>
        <a:dk2>
          <a:srgbClr val="000000"/>
        </a:dk2>
        <a:lt2>
          <a:srgbClr val="C0C0C0"/>
        </a:lt2>
        <a:accent1>
          <a:srgbClr val="006699"/>
        </a:accent1>
        <a:accent2>
          <a:srgbClr val="FF6600"/>
        </a:accent2>
        <a:accent3>
          <a:srgbClr val="FFFFFF"/>
        </a:accent3>
        <a:accent4>
          <a:srgbClr val="000000"/>
        </a:accent4>
        <a:accent5>
          <a:srgbClr val="AAB8CA"/>
        </a:accent5>
        <a:accent6>
          <a:srgbClr val="E75C00"/>
        </a:accent6>
        <a:hlink>
          <a:srgbClr val="663399"/>
        </a:hlink>
        <a:folHlink>
          <a:srgbClr val="FF0000"/>
        </a:folHlink>
      </a:clrScheme>
      <a:clrMap bg1="lt1" tx1="dk1" bg2="lt2" tx2="dk2" accent1="accent1" accent2="accent2" accent3="accent3" accent4="accent4" accent5="accent5" accent6="accent6" hlink="hlink" folHlink="folHlink"/>
    </a:extraClrScheme>
    <a:extraClrScheme>
      <a:clrScheme name="Business Transformation 3">
        <a:dk1>
          <a:srgbClr val="000000"/>
        </a:dk1>
        <a:lt1>
          <a:srgbClr val="FFFFFF"/>
        </a:lt1>
        <a:dk2>
          <a:srgbClr val="000000"/>
        </a:dk2>
        <a:lt2>
          <a:srgbClr val="C0C0C0"/>
        </a:lt2>
        <a:accent1>
          <a:srgbClr val="336633"/>
        </a:accent1>
        <a:accent2>
          <a:srgbClr val="336666"/>
        </a:accent2>
        <a:accent3>
          <a:srgbClr val="FFFFFF"/>
        </a:accent3>
        <a:accent4>
          <a:srgbClr val="000000"/>
        </a:accent4>
        <a:accent5>
          <a:srgbClr val="ADB8AD"/>
        </a:accent5>
        <a:accent6>
          <a:srgbClr val="2D5C5C"/>
        </a:accent6>
        <a:hlink>
          <a:srgbClr val="990033"/>
        </a:hlink>
        <a:folHlink>
          <a:srgbClr val="666633"/>
        </a:folHlink>
      </a:clrScheme>
      <a:clrMap bg1="lt1" tx1="dk1" bg2="lt2" tx2="dk2" accent1="accent1" accent2="accent2" accent3="accent3" accent4="accent4" accent5="accent5" accent6="accent6" hlink="hlink" folHlink="folHlink"/>
    </a:extraClrScheme>
    <a:extraClrScheme>
      <a:clrScheme name="Business Transformation 4">
        <a:dk1>
          <a:srgbClr val="000000"/>
        </a:dk1>
        <a:lt1>
          <a:srgbClr val="FFFFFF"/>
        </a:lt1>
        <a:dk2>
          <a:srgbClr val="000000"/>
        </a:dk2>
        <a:lt2>
          <a:srgbClr val="C0C0C0"/>
        </a:lt2>
        <a:accent1>
          <a:srgbClr val="CCCC33"/>
        </a:accent1>
        <a:accent2>
          <a:srgbClr val="66CC00"/>
        </a:accent2>
        <a:accent3>
          <a:srgbClr val="FFFFFF"/>
        </a:accent3>
        <a:accent4>
          <a:srgbClr val="000000"/>
        </a:accent4>
        <a:accent5>
          <a:srgbClr val="E2E2AD"/>
        </a:accent5>
        <a:accent6>
          <a:srgbClr val="5CB900"/>
        </a:accent6>
        <a:hlink>
          <a:srgbClr val="0099CC"/>
        </a:hlink>
        <a:folHlink>
          <a:srgbClr val="6666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CA3257B1585EC469AEF6AA099B0DFF6" ma:contentTypeVersion="0" ma:contentTypeDescription="Create a new document." ma:contentTypeScope="" ma:versionID="bf5808a1559794becc66b19fb5a866f7">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F45FE77-FD35-4596-827F-093320E185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5EE58204-AF33-425C-81B8-D5F9F65DB0C4}">
  <ds:schemaRefs>
    <ds:schemaRef ds:uri="http://purl.org/dc/terms/"/>
    <ds:schemaRef ds:uri="http://purl.org/dc/dcmitype/"/>
    <ds:schemaRef ds:uri="http://purl.org/dc/elements/1.1/"/>
    <ds:schemaRef ds:uri="http://schemas.microsoft.com/office/2006/documentManagement/types"/>
    <ds:schemaRef ds:uri="http://schemas.microsoft.com/office/2006/metadata/properties"/>
    <ds:schemaRef ds:uri="http://schemas.openxmlformats.org/package/2006/metadata/core-properties"/>
    <ds:schemaRef ds:uri="http://www.w3.org/XML/1998/namespace"/>
    <ds:schemaRef ds:uri="http://schemas.microsoft.com/office/infopath/2007/PartnerControls"/>
  </ds:schemaRefs>
</ds:datastoreItem>
</file>

<file path=customXml/itemProps3.xml><?xml version="1.0" encoding="utf-8"?>
<ds:datastoreItem xmlns:ds="http://schemas.openxmlformats.org/officeDocument/2006/customXml" ds:itemID="{29BC5902-ED5C-4C15-ADFF-846793869D1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Energy Masters Forum DRAFT</Template>
  <TotalTime>77904</TotalTime>
  <Words>836</Words>
  <Application>Microsoft Office PowerPoint</Application>
  <PresentationFormat>On-screen Show (4:3)</PresentationFormat>
  <Paragraphs>73</Paragraphs>
  <Slides>12</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Energy Masters Forum DRAFT</vt:lpstr>
      <vt:lpstr>think-cell Slide</vt:lpstr>
      <vt:lpstr>   PG&amp;E Proposals for Refinements to the Resource Adequacy (RA) Program (effective 2016)</vt:lpstr>
      <vt:lpstr>Modifications to QC and EFC Methodologies</vt:lpstr>
      <vt:lpstr>PG&amp;E Proposal to Modify the Effective Flexible Capacity (EFC) Calculation for Storage Resources with Non-Zero Transition Periods</vt:lpstr>
      <vt:lpstr>The Flexible Contribution of a Hypothetical 1,000 MW Storage Resource with a 45-Minute Transition Time – Typical Winter Day in 2020</vt:lpstr>
      <vt:lpstr>PG&amp;E Proposal to Modify the Qualifying Capacity (QC) Calculation for Resources That Can Be Scheduled in Day-Ahead and Pre-Day-Ahead Timeframes</vt:lpstr>
      <vt:lpstr>Decrease in QC for a QF Unit Resulting from Conversion to Pre-Scheduled Operation</vt:lpstr>
      <vt:lpstr>PG&amp;E Proposal on QC Manual Update</vt:lpstr>
      <vt:lpstr>Flexible Capacity Requirements Allocation</vt:lpstr>
      <vt:lpstr>PG&amp;E Proposal to Modify the CPUC’s Flexible RA Requirements Allocation Methodology</vt:lpstr>
      <vt:lpstr>Appendix</vt:lpstr>
      <vt:lpstr>Charge and Discharge Level at Helms Pumped Storage Plant: 2013 Through Q3 2014</vt:lpstr>
      <vt:lpstr>The Flexible Contribution of a Hypothetical 1,000 MW Storage Resource with a 45-Minute Transition Time – Typical Summer Day in 2020</vt:lpstr>
    </vt:vector>
  </TitlesOfParts>
  <Company>Pacific Gas and Electric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Interval Billing Transition Scenarios</dc:title>
  <dc:creator>Stephanie Greene</dc:creator>
  <cp:lastModifiedBy>Christopher Alan Smith</cp:lastModifiedBy>
  <cp:revision>2979</cp:revision>
  <cp:lastPrinted>2015-02-05T23:11:07Z</cp:lastPrinted>
  <dcterms:created xsi:type="dcterms:W3CDTF">2011-07-22T01:01:20Z</dcterms:created>
  <dcterms:modified xsi:type="dcterms:W3CDTF">2015-02-10T19:54:03Z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B_TRACKING_CODE">
    <vt:lpwstr>NJGISNAP002\IBDGroups\power\pg&amp;e\project express iv\roadshow\roadshow east.ppt - mmorrow - 6/21/2003 3:04:57 PM</vt:lpwstr>
  </property>
  <property fmtid="{D5CDD505-2E9C-101B-9397-08002B2CF9AE}" pid="3" name="LB_TRACKING_NAME">
    <vt:lpwstr>C:\Documents and Settings\bboze\Desktop\PG&amp;E\Roadshow Presentation\PG&amp;E Roadshow v11.ppt - bboze - 3/4/2004 2:26:52 PM</vt:lpwstr>
  </property>
  <property fmtid="{D5CDD505-2E9C-101B-9397-08002B2CF9AE}" pid="4" name="ContentType">
    <vt:lpwstr>Document</vt:lpwstr>
  </property>
  <property fmtid="{D5CDD505-2E9C-101B-9397-08002B2CF9AE}" pid="5" name="NXTAG2">
    <vt:lpwstr>0008008c17000000000001024110</vt:lpwstr>
  </property>
  <property fmtid="{D5CDD505-2E9C-101B-9397-08002B2CF9AE}" pid="6" name="ContentTypeId">
    <vt:lpwstr>0x010100BCA3257B1585EC469AEF6AA099B0DFF6</vt:lpwstr>
  </property>
</Properties>
</file>