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notesSlides/notesSlide7.xml" ContentType="application/vnd.openxmlformats-officedocument.presentationml.notes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79" r:id="rId4"/>
    <p:sldId id="281" r:id="rId5"/>
    <p:sldId id="268" r:id="rId6"/>
    <p:sldId id="278" r:id="rId7"/>
    <p:sldId id="283" r:id="rId8"/>
    <p:sldId id="280" r:id="rId9"/>
    <p:sldId id="282" r:id="rId10"/>
    <p:sldId id="284" r:id="rId11"/>
    <p:sldId id="285" r:id="rId12"/>
    <p:sldId id="286" r:id="rId13"/>
    <p:sldId id="287" r:id="rId14"/>
    <p:sldId id="288" r:id="rId15"/>
    <p:sldId id="293" r:id="rId16"/>
    <p:sldId id="289" r:id="rId17"/>
    <p:sldId id="294" r:id="rId18"/>
    <p:sldId id="290" r:id="rId19"/>
    <p:sldId id="291" r:id="rId20"/>
    <p:sldId id="27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927E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421" autoAdjust="0"/>
    <p:restoredTop sz="94676" autoAdjust="0"/>
  </p:normalViewPr>
  <p:slideViewPr>
    <p:cSldViewPr>
      <p:cViewPr>
        <p:scale>
          <a:sx n="90" d="100"/>
          <a:sy n="90" d="100"/>
        </p:scale>
        <p:origin x="-920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E332D3-82D7-40F7-92D7-3024EEE82284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ED77DF-A40D-4FCE-B90B-32E959CC6B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8358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F8BE86-3B13-49D0-A647-669B754BB511}" type="datetimeFigureOut">
              <a:rPr lang="en-US" smtClean="0"/>
              <a:pPr/>
              <a:t>2/6/15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3043FB-8341-4789-9A8F-BEF65D0AC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33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1 &amp; 4 are admittedly out of scope</a:t>
            </a:r>
            <a:r>
              <a:rPr lang="en-US" baseline="0" dirty="0" smtClean="0"/>
              <a:t> but are necessary to frame the issues and refinement proposals that are within scope.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43FB-8341-4789-9A8F-BEF65D0ACD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633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Modifying</a:t>
            </a:r>
            <a:r>
              <a:rPr lang="en-US" baseline="0" dirty="0" smtClean="0"/>
              <a:t> the CAM allocation process has the potential to partially or completely remedy problems 1, 2 &amp;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43FB-8341-4789-9A8F-BEF65D0ACD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276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43FB-8341-4789-9A8F-BEF65D0ACD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9123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 “Goldilocks”</a:t>
            </a:r>
            <a:r>
              <a:rPr lang="en-US" baseline="0" dirty="0" smtClean="0"/>
              <a:t> issue where we want to define RA Cost properly so that the resultant Reliability Cost, is just right.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43FB-8341-4789-9A8F-BEF65D0ACD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390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Discuss modifications</a:t>
            </a:r>
            <a:r>
              <a:rPr lang="en-US" baseline="0" dirty="0" smtClean="0"/>
              <a:t> that would make the shape of the blue and red lines match the shape of the green line.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Discuss modifications that would bring the blue, red and green lines closer together.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43FB-8341-4789-9A8F-BEF65D0ACD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9123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if problems</a:t>
            </a:r>
            <a:r>
              <a:rPr lang="en-US" baseline="0" dirty="0" smtClean="0"/>
              <a:t> 1, 2 &amp; 3 are partially or completely remedied by modifications to the allocation process, problems 4 &amp; 5 remain unresolved and should be addressed ASAP (preferably within the ongoing LTPP)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43FB-8341-4789-9A8F-BEF65D0ACD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5902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Suggestions for how</a:t>
            </a:r>
            <a:r>
              <a:rPr lang="en-US" baseline="0" dirty="0" smtClean="0"/>
              <a:t> to address Problems 4 &amp; 5 in a different proceeding (such as LTPP)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043FB-8341-4789-9A8F-BEF65D0ACD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011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467600" cy="1470025"/>
          </a:xfrm>
        </p:spPr>
        <p:txBody>
          <a:bodyPr>
            <a:normAutofit/>
          </a:bodyPr>
          <a:lstStyle>
            <a:lvl1pPr algn="l">
              <a:defRPr sz="3100">
                <a:solidFill>
                  <a:srgbClr val="00B0F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2895600"/>
            <a:ext cx="67056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</a:p>
          <a:p>
            <a:r>
              <a:rPr lang="en-US" dirty="0" smtClean="0"/>
              <a:t>Title | Marin Clean Energy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1" y="304800"/>
            <a:ext cx="2743199" cy="119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3744461"/>
            <a:ext cx="2209800" cy="295275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rgbClr val="00927E"/>
                </a:solidFill>
              </a:defRPr>
            </a:lvl1pPr>
          </a:lstStyle>
          <a:p>
            <a:pPr lvl="0"/>
            <a:r>
              <a:rPr lang="en-US" dirty="0" smtClean="0"/>
              <a:t>Enter Date Here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4039736"/>
            <a:ext cx="5256664" cy="2818263"/>
            <a:chOff x="3886201" y="4039737"/>
            <a:chExt cx="5256664" cy="2818263"/>
          </a:xfrm>
        </p:grpSpPr>
        <p:pic>
          <p:nvPicPr>
            <p:cNvPr id="12" name="Picture 6" descr="C:\Users\jtuckey\Dropbox\MCE_Images\Doria_LowerRes\05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9568" t="12046" r="1990" b="16808"/>
            <a:stretch/>
          </p:blipFill>
          <p:spPr bwMode="auto">
            <a:xfrm>
              <a:off x="3886201" y="4039737"/>
              <a:ext cx="5256664" cy="2818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6205"/>
            <a:stretch/>
          </p:blipFill>
          <p:spPr bwMode="auto">
            <a:xfrm rot="21400095">
              <a:off x="5807675" y="5280044"/>
              <a:ext cx="782609" cy="58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12" t="37210" b="7663"/>
          <a:stretch/>
        </p:blipFill>
        <p:spPr>
          <a:xfrm>
            <a:off x="5257800" y="4039736"/>
            <a:ext cx="3886200" cy="28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30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5344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B0F0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953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1EF96-2DBD-466D-8355-3C290799D8D0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457200" cy="0"/>
          </a:xfrm>
          <a:prstGeom prst="line">
            <a:avLst/>
          </a:prstGeom>
          <a:ln w="101600">
            <a:solidFill>
              <a:srgbClr val="00927E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33400" y="685800"/>
            <a:ext cx="8610600" cy="0"/>
          </a:xfrm>
          <a:prstGeom prst="line">
            <a:avLst/>
          </a:prstGeom>
          <a:ln w="101600">
            <a:solidFill>
              <a:srgbClr val="C1D8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604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27E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www.mceCleanEnergy.com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F9C18-E8AC-42E4-9549-46B568CD47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75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0B0F0"/>
          </a:solidFill>
          <a:effectLst/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990600" y="1600200"/>
            <a:ext cx="7467600" cy="1470025"/>
          </a:xfrm>
        </p:spPr>
        <p:txBody>
          <a:bodyPr>
            <a:normAutofit fontScale="90000"/>
          </a:bodyPr>
          <a:lstStyle/>
          <a:p>
            <a:r>
              <a:rPr lang="en-US" sz="3600" spc="-150" dirty="0" smtClean="0">
                <a:solidFill>
                  <a:srgbClr val="3091D9"/>
                </a:solidFill>
              </a:rPr>
              <a:t>Refinements </a:t>
            </a:r>
            <a:r>
              <a:rPr lang="en-US" sz="3600" spc="-150" dirty="0">
                <a:solidFill>
                  <a:srgbClr val="3091D9"/>
                </a:solidFill>
              </a:rPr>
              <a:t>to CAM-Related Reliability Cost and Capacity Allocation Processes</a:t>
            </a:r>
            <a:endParaRPr lang="en-US" sz="3600" dirty="0"/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6705600" cy="1752600"/>
          </a:xfrm>
        </p:spPr>
        <p:txBody>
          <a:bodyPr/>
          <a:lstStyle/>
          <a:p>
            <a:r>
              <a:rPr lang="en-US" dirty="0" smtClean="0"/>
              <a:t>Jeremy </a:t>
            </a:r>
            <a:r>
              <a:rPr lang="en-US" dirty="0" err="1" smtClean="0"/>
              <a:t>Waen</a:t>
            </a:r>
            <a:endParaRPr lang="en-US" dirty="0" smtClean="0"/>
          </a:p>
          <a:p>
            <a:r>
              <a:rPr lang="en-US" dirty="0" smtClean="0"/>
              <a:t>Regulatory Analyst| Marin Clean Energy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February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2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Possible Interim Modifications to 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/>
              <a:t>Solution 1: Unbundling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Steps Required: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Unbundle CAM net capacity costs into reliability and capacity costs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Pass-through reliability costs to all LSEs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Retain capacity costs and values with the procuring utility to meet the its Resource Adequacy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10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520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Possible Interim Modifications to 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/>
              <a:t>Solution 1: Unbundling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11</a:t>
            </a:fld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952500" y="1676400"/>
            <a:ext cx="7239000" cy="4343400"/>
            <a:chOff x="914400" y="1828800"/>
            <a:chExt cx="7239000" cy="4343400"/>
          </a:xfrm>
        </p:grpSpPr>
        <p:sp>
          <p:nvSpPr>
            <p:cNvPr id="5" name="Rounded Rectangle 4"/>
            <p:cNvSpPr/>
            <p:nvPr/>
          </p:nvSpPr>
          <p:spPr>
            <a:xfrm>
              <a:off x="914400" y="2286000"/>
              <a:ext cx="2590800" cy="33528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CAM</a:t>
              </a:r>
              <a:endParaRPr lang="en-US" sz="2800" dirty="0" smtClean="0"/>
            </a:p>
            <a:p>
              <a:pPr algn="ctr"/>
              <a:r>
                <a:rPr lang="en-US" sz="2800" dirty="0" smtClean="0"/>
                <a:t>Net Capacity Cost = </a:t>
              </a:r>
            </a:p>
            <a:p>
              <a:pPr algn="ctr"/>
              <a:r>
                <a:rPr lang="en-US" sz="2800" dirty="0" smtClean="0"/>
                <a:t>RA Cost + Reliability Cost</a:t>
              </a:r>
              <a:endParaRPr lang="en-US" sz="28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179828" y="1828800"/>
              <a:ext cx="2973572" cy="1981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Capacity</a:t>
              </a:r>
            </a:p>
            <a:p>
              <a:pPr algn="ctr"/>
              <a:r>
                <a:rPr lang="en-US" sz="2800" dirty="0" smtClean="0"/>
                <a:t>RA Cost</a:t>
              </a:r>
            </a:p>
            <a:p>
              <a:pPr algn="ctr"/>
              <a:r>
                <a:rPr lang="en-US" sz="2400" dirty="0" smtClean="0"/>
                <a:t>(based on benchmark TBD)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28560" y="4191000"/>
              <a:ext cx="2924840" cy="19812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Reliability</a:t>
              </a:r>
            </a:p>
            <a:p>
              <a:pPr algn="ctr"/>
              <a:r>
                <a:rPr lang="en-US" sz="2800" dirty="0" smtClean="0"/>
                <a:t>Net Capacity Cost </a:t>
              </a:r>
            </a:p>
            <a:p>
              <a:pPr algn="ctr"/>
              <a:r>
                <a:rPr lang="en-US" sz="2800" dirty="0" smtClean="0"/>
                <a:t>– RA Cost</a:t>
              </a:r>
            </a:p>
          </p:txBody>
        </p:sp>
        <p:cxnSp>
          <p:nvCxnSpPr>
            <p:cNvPr id="15" name="Curved Connector 14"/>
            <p:cNvCxnSpPr>
              <a:stCxn id="5" idx="3"/>
              <a:endCxn id="6" idx="1"/>
            </p:cNvCxnSpPr>
            <p:nvPr/>
          </p:nvCxnSpPr>
          <p:spPr>
            <a:xfrm flipV="1">
              <a:off x="3505200" y="2819400"/>
              <a:ext cx="1674628" cy="1143000"/>
            </a:xfrm>
            <a:prstGeom prst="curvedConnector3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>
              <a:stCxn id="5" idx="3"/>
              <a:endCxn id="7" idx="1"/>
            </p:cNvCxnSpPr>
            <p:nvPr/>
          </p:nvCxnSpPr>
          <p:spPr>
            <a:xfrm>
              <a:off x="3505200" y="3962400"/>
              <a:ext cx="1723360" cy="1219200"/>
            </a:xfrm>
            <a:prstGeom prst="curvedConnector3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73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Possible Interim Modifications to 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53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/>
              <a:t>Solution 1: Unbundling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12</a:t>
            </a:fld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876300" y="1676400"/>
            <a:ext cx="7391400" cy="4343400"/>
            <a:chOff x="838200" y="1828800"/>
            <a:chExt cx="7391400" cy="4343400"/>
          </a:xfrm>
        </p:grpSpPr>
        <p:sp>
          <p:nvSpPr>
            <p:cNvPr id="6" name="Rounded Rectangle 5"/>
            <p:cNvSpPr/>
            <p:nvPr/>
          </p:nvSpPr>
          <p:spPr>
            <a:xfrm>
              <a:off x="838200" y="1828800"/>
              <a:ext cx="2973572" cy="19812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Capacity</a:t>
              </a:r>
            </a:p>
            <a:p>
              <a:pPr algn="ctr"/>
              <a:r>
                <a:rPr lang="en-US" sz="2800" dirty="0" smtClean="0"/>
                <a:t>RA Cost</a:t>
              </a:r>
            </a:p>
            <a:p>
              <a:pPr algn="ctr"/>
              <a:r>
                <a:rPr lang="en-US" sz="2400" dirty="0" smtClean="0"/>
                <a:t>(based on benchmark TBD)</a:t>
              </a:r>
              <a:endParaRPr lang="en-US" sz="24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86932" y="4191000"/>
              <a:ext cx="2924840" cy="19812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/>
                <a:t>Reliability</a:t>
              </a:r>
            </a:p>
            <a:p>
              <a:pPr algn="ctr"/>
              <a:r>
                <a:rPr lang="en-US" sz="2800" dirty="0"/>
                <a:t>Net Capacity Cost </a:t>
              </a:r>
            </a:p>
            <a:p>
              <a:pPr algn="ctr"/>
              <a:r>
                <a:rPr lang="en-US" sz="2800" dirty="0"/>
                <a:t>– RA Cost</a:t>
              </a:r>
            </a:p>
          </p:txBody>
        </p:sp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>
              <a:off x="3811772" y="2819400"/>
              <a:ext cx="1674628" cy="0"/>
            </a:xfrm>
            <a:prstGeom prst="straightConnector1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5486400" y="1905000"/>
              <a:ext cx="2743200" cy="1905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Costs Paid by IOU’s bundled customers</a:t>
              </a:r>
              <a:endParaRPr lang="en-US" sz="28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811772" y="5181600"/>
              <a:ext cx="1674628" cy="0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5486400" y="4267200"/>
              <a:ext cx="2743200" cy="1905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/>
                <a:t>Costs Paid by all ratepayers in IOU’s service territory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00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Possible Interim Modifications to 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/>
              <a:t>Solution 1: Unbundling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What this means for CCAs: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Solves CCA procurement autonomy issue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Reduces uncontrollable cost exposure for CCAs from reliability and capacity costs to just reliability costs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Allows CCA to efficiently procure capacity to meet RA obligations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04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Possible Interim Modifications to 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/>
              <a:t>Solution 1: Unbundling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What this means for others: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Allows the utility - the entity with resource specific knowledge - to keep the capacity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Allows all LSEs to efficiently procure capacity to meet RA obligations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Simplifies Energy Division’s role by eliminating the CAM capacity pass-through allocation process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Differentiates capacity and reliability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11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Possible Interim Modifications to 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/>
              <a:t>Solution 1: Unbundling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The Devil in the Details: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What is the appropriate RA Cost by which the Reliability Cost will be determined?</a:t>
            </a:r>
          </a:p>
          <a:p>
            <a:pPr marL="1200150" lvl="1" indent="-457200">
              <a:spcAft>
                <a:spcPts val="1200"/>
              </a:spcAft>
              <a:buFont typeface="Century Gothic" panose="020B0502020202020204" pitchFamily="34" charset="0"/>
              <a:buChar char="−"/>
            </a:pPr>
            <a:r>
              <a:rPr lang="en-US" sz="2400" dirty="0" smtClean="0"/>
              <a:t>Should RA Cost be tied to the RA adder used in PCIA methodology?</a:t>
            </a:r>
          </a:p>
          <a:p>
            <a:pPr marL="1200150" lvl="1" indent="-457200">
              <a:spcAft>
                <a:spcPts val="1200"/>
              </a:spcAft>
              <a:buFont typeface="Century Gothic" panose="020B0502020202020204" pitchFamily="34" charset="0"/>
              <a:buChar char="−"/>
            </a:pPr>
            <a:r>
              <a:rPr lang="en-US" sz="2400" dirty="0" smtClean="0"/>
              <a:t>Should RA Cost be tied to some other factor or metric for capacity value?</a:t>
            </a:r>
          </a:p>
          <a:p>
            <a:pPr>
              <a:spcAft>
                <a:spcPts val="1200"/>
              </a:spcAft>
            </a:pPr>
            <a:endParaRPr lang="en-US" sz="2800" dirty="0" smtClean="0"/>
          </a:p>
          <a:p>
            <a:pPr>
              <a:spcAft>
                <a:spcPts val="1200"/>
              </a:spcAft>
            </a:pPr>
            <a:r>
              <a:rPr lang="en-US" sz="2800" dirty="0" smtClean="0"/>
              <a:t>Reliability Cost = </a:t>
            </a:r>
            <a:r>
              <a:rPr lang="en-US" sz="2800" dirty="0"/>
              <a:t>Net Capacity Cost </a:t>
            </a:r>
            <a:r>
              <a:rPr lang="en-US" sz="2800" dirty="0" smtClean="0"/>
              <a:t>- </a:t>
            </a:r>
            <a:r>
              <a:rPr lang="en-US" sz="2800" dirty="0"/>
              <a:t>RA Cost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15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50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Possible Interim Modifications to 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/>
              <a:t>Other Solutions: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Eliminate the variability of CAM allocations:</a:t>
            </a:r>
          </a:p>
          <a:p>
            <a:pPr marL="1200150" lvl="1" indent="-457200">
              <a:spcAft>
                <a:spcPts val="1200"/>
              </a:spcAft>
              <a:buFont typeface="Century Gothic" panose="020B0502020202020204" pitchFamily="34" charset="0"/>
              <a:buChar char="−"/>
            </a:pPr>
            <a:r>
              <a:rPr lang="en-US" dirty="0" smtClean="0"/>
              <a:t>To </a:t>
            </a:r>
            <a:r>
              <a:rPr lang="en-US" dirty="0"/>
              <a:t>e</a:t>
            </a:r>
            <a:r>
              <a:rPr lang="en-US" dirty="0" smtClean="0"/>
              <a:t>liminate discrepancies between September and monthly CAM allocations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Weight monthly CAM allocations:</a:t>
            </a:r>
          </a:p>
          <a:p>
            <a:pPr marL="1200150" lvl="1" indent="-457200">
              <a:spcAft>
                <a:spcPts val="1200"/>
              </a:spcAft>
              <a:buFont typeface="Century Gothic" panose="020B0502020202020204" pitchFamily="34" charset="0"/>
              <a:buChar char="−"/>
            </a:pPr>
            <a:r>
              <a:rPr lang="en-US" dirty="0"/>
              <a:t>To</a:t>
            </a:r>
            <a:r>
              <a:rPr lang="en-US" dirty="0" smtClean="0"/>
              <a:t> make projected and actual CAM allocations proportionate with seasonal </a:t>
            </a:r>
            <a:r>
              <a:rPr lang="en-US" smtClean="0"/>
              <a:t>capacity requirements</a:t>
            </a:r>
            <a:endParaRPr lang="en-US" dirty="0" smtClean="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Other possibilities?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16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4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Possible Interim Modifications to CAM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838200"/>
            <a:ext cx="8229600" cy="586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800" u="sng" dirty="0" smtClean="0">
                <a:latin typeface="Century Gothic" pitchFamily="34" charset="0"/>
              </a:rPr>
              <a:t>Other Solutions: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6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44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44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44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4400" dirty="0" smtClean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44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1600" i="1" dirty="0">
                <a:latin typeface="Century Gothic" pitchFamily="34" charset="0"/>
              </a:rPr>
              <a:t>Source </a:t>
            </a:r>
            <a:r>
              <a:rPr lang="en-US" sz="1600" dirty="0">
                <a:latin typeface="Century Gothic" pitchFamily="34" charset="0"/>
              </a:rPr>
              <a:t>MCE’s Comments on Refinement to 2016-17 RA, filed on January 16, 2105.</a:t>
            </a:r>
            <a:endParaRPr lang="en-US" sz="1600" i="1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2418"/>
            <a:ext cx="7924800" cy="4311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63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Additional Reform Still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838200"/>
            <a:ext cx="8229600" cy="563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u="sng" dirty="0" smtClean="0"/>
              <a:t>Why is this a problem?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By law, CCAs have </a:t>
            </a:r>
            <a:r>
              <a:rPr lang="en-US" sz="2800" u="sng" dirty="0" smtClean="0"/>
              <a:t>procurement autonomy</a:t>
            </a:r>
            <a:endParaRPr lang="en-US" sz="2800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u="sng" dirty="0" smtClean="0"/>
              <a:t>CCAs cannot control the cost</a:t>
            </a:r>
            <a:r>
              <a:rPr lang="en-US" sz="2800" dirty="0" smtClean="0"/>
              <a:t> or resource type due to the unpredictability of CAM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CCAs procure in advance for their customer load, so discrepancies in CAM allocations </a:t>
            </a:r>
            <a:r>
              <a:rPr lang="en-US" sz="2800" u="sng" dirty="0" smtClean="0"/>
              <a:t>force the CCA to over-procure capacity and sell excess, usually at a loss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CAM does not account for the increased </a:t>
            </a:r>
            <a:r>
              <a:rPr lang="en-US" sz="2800" u="sng" dirty="0" smtClean="0"/>
              <a:t>reliability due to CCA procurement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CAM is growing rapidly</a:t>
            </a:r>
            <a:endParaRPr lang="en-US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229600" cy="563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u="sng" dirty="0" smtClean="0"/>
              <a:t>Why is this a problem?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By law, CCAs have </a:t>
            </a:r>
            <a:r>
              <a:rPr lang="en-US" sz="2800" u="sng" dirty="0" smtClean="0">
                <a:solidFill>
                  <a:schemeClr val="bg1">
                    <a:lumMod val="65000"/>
                  </a:schemeClr>
                </a:solidFill>
              </a:rPr>
              <a:t>procurement autonomy</a:t>
            </a:r>
            <a:endParaRPr lang="en-US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u="sng" dirty="0" smtClean="0">
                <a:solidFill>
                  <a:schemeClr val="bg1">
                    <a:lumMod val="65000"/>
                  </a:schemeClr>
                </a:solidFill>
              </a:rPr>
              <a:t>CCAs cannot control the cost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or resource type due to the unpredictability of CAM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CCAs procure in advance for their customer load, so discrepancies in CAM allocations </a:t>
            </a:r>
            <a:r>
              <a:rPr lang="en-US" sz="2800" u="sng" dirty="0" smtClean="0">
                <a:solidFill>
                  <a:schemeClr val="bg1">
                    <a:lumMod val="65000"/>
                  </a:schemeClr>
                </a:solidFill>
              </a:rPr>
              <a:t>force the CCA to over-procure capacity and sell excess, usually at a loss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CAM does not account for the increased </a:t>
            </a:r>
            <a:r>
              <a:rPr lang="en-US" sz="2800" b="1" u="sng" dirty="0" smtClean="0"/>
              <a:t>reliability due to CCA procurement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CAM is growing rapidly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9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Additional Reform Still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/>
              <a:t>What steps remain to reform CAM entirely?</a:t>
            </a:r>
            <a:endParaRPr lang="en-US" sz="2800" dirty="0" smtClean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CPUC </a:t>
            </a:r>
            <a:r>
              <a:rPr lang="en-US" sz="2800" dirty="0"/>
              <a:t>needs to clearly define what a “local and system area reliability need” </a:t>
            </a:r>
            <a:r>
              <a:rPr lang="en-US" sz="2800" dirty="0" smtClean="0"/>
              <a:t>is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All LSEs’ reliability procurement should be considered when determining overall reliability need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A mechanism for CCAs to self-procure reliability and opt-out of IOU procured reliability is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19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538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The Cost Allocation Mechanism (CAM) needs to be reformed, entirely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Until it is reformed, the allocation process by which CAM-related reliability cost and capacity is passed through to non-utility Load Serving Entities (LSEs) should be improved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Possible interim modifications to the CAM-related allocation process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Additional reform for CAM is still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838200"/>
            <a:ext cx="8229600" cy="563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The Cost Allocation Mechanism (CAM) needs to be reformed, entirely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/>
              <a:t>Until CAM is reformed, the allocation process by which CAM-related reliability cost and capacity is passed through to non-utility Load Serving Entities (LSEs) should be improved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b="1" dirty="0" smtClean="0"/>
              <a:t>Possible interim modifications to the CAM-related allocation process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Additional reform for CAM is still necessary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52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20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125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CAM Needs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u="sng" dirty="0" smtClean="0"/>
              <a:t>What CAM presently means for CCAs:</a:t>
            </a:r>
            <a:endParaRPr lang="en-US" sz="2800" u="sng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The IOU </a:t>
            </a:r>
            <a:r>
              <a:rPr lang="en-US" sz="2800" dirty="0"/>
              <a:t>can purchase resources for itself and </a:t>
            </a:r>
            <a:r>
              <a:rPr lang="en-US" sz="2800" dirty="0" smtClean="0"/>
              <a:t>CCAs, and </a:t>
            </a:r>
            <a:r>
              <a:rPr lang="en-US" sz="2800" u="sng" dirty="0" smtClean="0"/>
              <a:t>interfering with CCA procurement autonomy</a:t>
            </a:r>
            <a:endParaRPr lang="en-US" sz="2800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/>
              <a:t>Both the </a:t>
            </a:r>
            <a:r>
              <a:rPr lang="en-US" sz="2800" u="sng" dirty="0"/>
              <a:t>costs of </a:t>
            </a:r>
            <a:r>
              <a:rPr lang="en-US" sz="2800" u="sng" dirty="0" smtClean="0"/>
              <a:t>capacity </a:t>
            </a:r>
            <a:r>
              <a:rPr lang="en-US" sz="2800" u="sng" dirty="0"/>
              <a:t>and </a:t>
            </a:r>
            <a:r>
              <a:rPr lang="en-US" sz="2800" u="sng" dirty="0" smtClean="0"/>
              <a:t>reliability </a:t>
            </a:r>
            <a:r>
              <a:rPr lang="en-US" sz="2800" dirty="0" smtClean="0"/>
              <a:t>due to the IOU’s procurement </a:t>
            </a:r>
            <a:r>
              <a:rPr lang="en-US" sz="2800" dirty="0"/>
              <a:t>are </a:t>
            </a:r>
            <a:r>
              <a:rPr lang="en-US" sz="2800" dirty="0" smtClean="0"/>
              <a:t>imposed on CCA customers, along with an share of the capacity due to the procurement</a:t>
            </a:r>
            <a:endParaRPr lang="en-US" sz="2800" dirty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These </a:t>
            </a:r>
            <a:r>
              <a:rPr lang="en-US" sz="2800" u="sng" dirty="0" smtClean="0"/>
              <a:t>allocations shift unpredictably over time</a:t>
            </a:r>
            <a:r>
              <a:rPr lang="en-US" sz="2800" dirty="0" smtClean="0"/>
              <a:t>, create market inefficiencies and strand capacity costs for CCA customers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5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CAM Needs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/>
              <a:t>Why is this a problem?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By law, CCAs have </a:t>
            </a:r>
            <a:r>
              <a:rPr lang="en-US" sz="2800" u="sng" dirty="0" smtClean="0"/>
              <a:t>procurement autonomy</a:t>
            </a:r>
            <a:endParaRPr lang="en-US" sz="2800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u="sng" dirty="0" smtClean="0"/>
              <a:t>CCAs cannot control the cost</a:t>
            </a:r>
            <a:r>
              <a:rPr lang="en-US" sz="2800" dirty="0" smtClean="0"/>
              <a:t> or resource type due to the unpredictability of CAM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CCAs procure in advance for their customer load, </a:t>
            </a:r>
            <a:r>
              <a:rPr lang="en-US" sz="2800" dirty="0"/>
              <a:t>so </a:t>
            </a:r>
            <a:r>
              <a:rPr lang="en-US" sz="2800" dirty="0" smtClean="0"/>
              <a:t>discrepancies in CAM allocations </a:t>
            </a:r>
            <a:r>
              <a:rPr lang="en-US" sz="2800" u="sng" dirty="0" smtClean="0"/>
              <a:t>force the CCA to over-procure capacity and sell excess, </a:t>
            </a:r>
            <a:r>
              <a:rPr lang="en-US" sz="2800" u="sng" dirty="0"/>
              <a:t>usually at a </a:t>
            </a:r>
            <a:r>
              <a:rPr lang="en-US" sz="2800" u="sng" dirty="0" smtClean="0"/>
              <a:t>loss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CAM does not account for the increased </a:t>
            </a:r>
            <a:r>
              <a:rPr lang="en-US" sz="2800" u="sng" dirty="0" smtClean="0"/>
              <a:t>reliability due to CCA procurement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CAM is growing rapidly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68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CAM Needs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7150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/>
              <a:t>CCA Procurement Autonomy:</a:t>
            </a:r>
          </a:p>
          <a:p>
            <a:r>
              <a:rPr lang="en-US" sz="3000" dirty="0" smtClean="0"/>
              <a:t>P.U</a:t>
            </a:r>
            <a:r>
              <a:rPr lang="en-US" sz="3000" dirty="0"/>
              <a:t>. Code Section 366.2(a)(</a:t>
            </a:r>
            <a:r>
              <a:rPr lang="en-US" sz="3000" dirty="0" smtClean="0"/>
              <a:t>5)</a:t>
            </a:r>
          </a:p>
          <a:p>
            <a:pPr marL="457200" lvl="1" indent="0">
              <a:spcAft>
                <a:spcPts val="1200"/>
              </a:spcAft>
              <a:buNone/>
            </a:pPr>
            <a:r>
              <a:rPr lang="en-US" dirty="0" smtClean="0"/>
              <a:t>CCAs </a:t>
            </a:r>
            <a:r>
              <a:rPr lang="en-US" dirty="0"/>
              <a:t>“shall </a:t>
            </a:r>
            <a:r>
              <a:rPr lang="en-US" u="sng" dirty="0"/>
              <a:t>be solely responsible</a:t>
            </a:r>
            <a:r>
              <a:rPr lang="en-US" dirty="0"/>
              <a:t> for all generation procurement activities” on behalf of its customers, except as “expressly authorized by statute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sz="3000" dirty="0"/>
              <a:t>P.U. Code Section 380(b)(4)</a:t>
            </a:r>
          </a:p>
          <a:p>
            <a:pPr marL="457200" lvl="1" indent="0">
              <a:buNone/>
            </a:pPr>
            <a:r>
              <a:rPr lang="en-US" dirty="0"/>
              <a:t>“In establishing resource adequacy requirements, the commission shall… </a:t>
            </a:r>
            <a:r>
              <a:rPr lang="en-US" u="sng" dirty="0"/>
              <a:t>maximize</a:t>
            </a:r>
            <a:r>
              <a:rPr lang="en-US" dirty="0"/>
              <a:t> the ability of community choice aggregators to determine the generation resources used to serve their customers.”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5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06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CAM Needs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153400" cy="5410200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endParaRPr lang="en-US" dirty="0" smtClean="0"/>
          </a:p>
          <a:p>
            <a:pPr algn="ctr">
              <a:spcAft>
                <a:spcPts val="600"/>
              </a:spcAft>
            </a:pPr>
            <a:r>
              <a:rPr lang="en-US" dirty="0" smtClean="0"/>
              <a:t>CAM Is Growing!</a:t>
            </a:r>
          </a:p>
          <a:p>
            <a:pPr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6</a:t>
            </a:fld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3025703"/>
              </p:ext>
            </p:extLst>
          </p:nvPr>
        </p:nvGraphicFramePr>
        <p:xfrm>
          <a:off x="990600" y="2514600"/>
          <a:ext cx="7162800" cy="198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/>
                <a:gridCol w="4648200"/>
              </a:tblGrid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CAM</a:t>
                      </a:r>
                      <a:r>
                        <a:rPr lang="en-US" sz="2800" baseline="0" dirty="0" smtClean="0">
                          <a:latin typeface="Century Gothic" panose="020B0502020202020204" pitchFamily="34" charset="0"/>
                        </a:rPr>
                        <a:t> as % of MCE Total RA Requirement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January 2013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3.7%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January</a:t>
                      </a:r>
                      <a:r>
                        <a:rPr lang="en-US" sz="2800" baseline="0" dirty="0" smtClean="0">
                          <a:latin typeface="Century Gothic" panose="020B0502020202020204" pitchFamily="34" charset="0"/>
                        </a:rPr>
                        <a:t> 2014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entury Gothic" panose="020B0502020202020204" pitchFamily="34" charset="0"/>
                        </a:rPr>
                        <a:t>13.3%</a:t>
                      </a:r>
                      <a:endParaRPr lang="en-US" sz="28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80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CAM Allocations Need Reform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u="sng" dirty="0" smtClean="0"/>
              <a:t>Why is this a problem?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By law, CCAs have </a:t>
            </a:r>
            <a:r>
              <a:rPr lang="en-US" sz="2800" u="sng" dirty="0" smtClean="0"/>
              <a:t>procurement autonomy</a:t>
            </a:r>
            <a:endParaRPr lang="en-US" sz="2800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u="sng" dirty="0" smtClean="0"/>
              <a:t>CCAs cannot control the cost</a:t>
            </a:r>
            <a:r>
              <a:rPr lang="en-US" sz="2800" dirty="0" smtClean="0"/>
              <a:t> or resource type due to the unpredictability of CAM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CCAs procure in advance for their customer load, </a:t>
            </a:r>
            <a:r>
              <a:rPr lang="en-US" sz="2800" dirty="0"/>
              <a:t>so </a:t>
            </a:r>
            <a:r>
              <a:rPr lang="en-US" sz="2800" dirty="0" smtClean="0"/>
              <a:t>discrepancies in CAM allocations </a:t>
            </a:r>
            <a:r>
              <a:rPr lang="en-US" sz="2800" u="sng" dirty="0" smtClean="0"/>
              <a:t>force the CCA to over-procure capacity and sell excess, </a:t>
            </a:r>
            <a:r>
              <a:rPr lang="en-US" sz="2800" u="sng" dirty="0"/>
              <a:t>usually at a </a:t>
            </a:r>
            <a:r>
              <a:rPr lang="en-US" sz="2800" u="sng" dirty="0" smtClean="0"/>
              <a:t>loss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CAM does not account for the increased </a:t>
            </a:r>
            <a:r>
              <a:rPr lang="en-US" sz="2800" u="sng" dirty="0" smtClean="0"/>
              <a:t>reliability due to CCA procurement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/>
              <a:t>CAM is growing rapidly</a:t>
            </a:r>
            <a:endParaRPr lang="en-US" sz="2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838200"/>
            <a:ext cx="8229600" cy="563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800" u="sng" dirty="0" smtClean="0"/>
              <a:t>Why is this a problem?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By law, CCAs have </a:t>
            </a:r>
            <a:r>
              <a:rPr lang="en-US" sz="2800" b="1" u="sng" dirty="0" smtClean="0"/>
              <a:t>procurement autonomy</a:t>
            </a:r>
            <a:endParaRPr lang="en-US" sz="2800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u="sng" dirty="0" smtClean="0"/>
              <a:t>CCAs cannot control the cost</a:t>
            </a:r>
            <a:r>
              <a:rPr lang="en-US" sz="2800" b="1" dirty="0" smtClean="0"/>
              <a:t> or resource type due to the unpredictability of CAM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CCAs procure in advance for their customer load, so discrepancies in CAM allocations </a:t>
            </a:r>
            <a:r>
              <a:rPr lang="en-US" sz="2800" b="1" u="sng" dirty="0" smtClean="0"/>
              <a:t>force the CCA to over-procure capacity and sell excess, usually at a loss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CAM does not account for the increased </a:t>
            </a:r>
            <a:r>
              <a:rPr lang="en-US" sz="2800" u="sng" dirty="0" smtClean="0">
                <a:solidFill>
                  <a:schemeClr val="bg1">
                    <a:lumMod val="65000"/>
                  </a:schemeClr>
                </a:solidFill>
              </a:rPr>
              <a:t>reliability due to CCA procurement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CAM is growing rapidly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62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CAM Allocations </a:t>
            </a:r>
            <a:r>
              <a:rPr lang="en-US" dirty="0" smtClean="0"/>
              <a:t>Need </a:t>
            </a:r>
            <a:r>
              <a:rPr lang="en-US" dirty="0"/>
              <a:t>Reform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8</a:t>
            </a:fld>
            <a:endParaRPr lang="en-US" dirty="0" smtClean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02" y="1905000"/>
            <a:ext cx="8694498" cy="30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838200"/>
            <a:ext cx="8229600" cy="584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600" dirty="0" smtClean="0">
                <a:latin typeface="Century Gothic" pitchFamily="34" charset="0"/>
              </a:rPr>
              <a:t>Actual CAM Allocations do not match projections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6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600" dirty="0" smtClean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6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600" dirty="0" smtClean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6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600" dirty="0" smtClean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6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600" dirty="0" smtClean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6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1600" i="1" dirty="0" smtClean="0">
                <a:latin typeface="Century Gothic" pitchFamily="34" charset="0"/>
              </a:rPr>
              <a:t>Source </a:t>
            </a:r>
            <a:r>
              <a:rPr lang="en-US" sz="1600" dirty="0" smtClean="0">
                <a:latin typeface="Century Gothic" pitchFamily="34" charset="0"/>
              </a:rPr>
              <a:t>MCE’s Comments on Refinement to 2016-17 RA, filed on January 16, 2105.</a:t>
            </a:r>
            <a:endParaRPr lang="en-US" sz="1600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86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CAM Allocations </a:t>
            </a:r>
            <a:r>
              <a:rPr lang="en-US" dirty="0" smtClean="0"/>
              <a:t>Need </a:t>
            </a:r>
            <a:r>
              <a:rPr lang="en-US" dirty="0"/>
              <a:t>Reform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EF96-2DBD-466D-8355-3C290799D8D0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457200" y="838200"/>
            <a:ext cx="8229600" cy="586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600" dirty="0">
                <a:latin typeface="Century Gothic" pitchFamily="34" charset="0"/>
              </a:rPr>
              <a:t>Actual CAM Allocations do not match </a:t>
            </a:r>
            <a:r>
              <a:rPr lang="en-US" sz="2600" dirty="0" smtClean="0">
                <a:latin typeface="Century Gothic" pitchFamily="34" charset="0"/>
              </a:rPr>
              <a:t>projections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26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44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44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44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4400" dirty="0" smtClean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endParaRPr lang="en-US" sz="4400" dirty="0">
              <a:latin typeface="Century Gothic" pitchFamily="34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1600" i="1" dirty="0">
                <a:latin typeface="Century Gothic" pitchFamily="34" charset="0"/>
              </a:rPr>
              <a:t>Source </a:t>
            </a:r>
            <a:r>
              <a:rPr lang="en-US" sz="1600" dirty="0">
                <a:latin typeface="Century Gothic" pitchFamily="34" charset="0"/>
              </a:rPr>
              <a:t>MCE’s Comments on Refinement to 2016-17 RA, filed on January 16, 2105.</a:t>
            </a:r>
            <a:endParaRPr lang="en-US" sz="1600" i="1" dirty="0"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32418"/>
            <a:ext cx="7924800" cy="4311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949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1412</Words>
  <Application>Microsoft Macintosh PowerPoint</Application>
  <PresentationFormat>On-screen Show (4:3)</PresentationFormat>
  <Paragraphs>193</Paragraphs>
  <Slides>20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Refinements to CAM-Related Reliability Cost and Capacity Allocation Processes</vt:lpstr>
      <vt:lpstr>Presentation Overview</vt:lpstr>
      <vt:lpstr>1. CAM Needs Reform</vt:lpstr>
      <vt:lpstr>1. CAM Needs Reform</vt:lpstr>
      <vt:lpstr>1. CAM Needs Reform</vt:lpstr>
      <vt:lpstr>1. CAM Needs Reform</vt:lpstr>
      <vt:lpstr>2. CAM Allocations Need Reform</vt:lpstr>
      <vt:lpstr>2. CAM Allocations Need Reform</vt:lpstr>
      <vt:lpstr>2. CAM Allocations Need Reform</vt:lpstr>
      <vt:lpstr>3. Possible Interim Modifications to CAM</vt:lpstr>
      <vt:lpstr>3. Possible Interim Modifications to CAM</vt:lpstr>
      <vt:lpstr>3. Possible Interim Modifications to CAM</vt:lpstr>
      <vt:lpstr>3. Possible Interim Modifications to CAM</vt:lpstr>
      <vt:lpstr>3. Possible Interim Modifications to CAM</vt:lpstr>
      <vt:lpstr>3. Possible Interim Modifications to CAM</vt:lpstr>
      <vt:lpstr>3. Possible Interim Modifications to CAM</vt:lpstr>
      <vt:lpstr>3. Possible Interim Modifications to CAM</vt:lpstr>
      <vt:lpstr>4. Additional Reform Still Needed</vt:lpstr>
      <vt:lpstr>4. Additional Reform Still Needed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MCE Clean Energy</dc:title>
  <dc:creator>Jamie Tuckey</dc:creator>
  <cp:lastModifiedBy>peter FINEBERG</cp:lastModifiedBy>
  <cp:revision>82</cp:revision>
  <cp:lastPrinted>2014-10-02T23:01:51Z</cp:lastPrinted>
  <dcterms:created xsi:type="dcterms:W3CDTF">2015-02-06T21:31:56Z</dcterms:created>
  <dcterms:modified xsi:type="dcterms:W3CDTF">2015-02-06T21:32:07Z</dcterms:modified>
</cp:coreProperties>
</file>