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9" r:id="rId4"/>
    <p:sldId id="258" r:id="rId5"/>
    <p:sldId id="268" r:id="rId6"/>
    <p:sldId id="260" r:id="rId7"/>
    <p:sldId id="264" r:id="rId8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3" d="100"/>
          <a:sy n="73" d="100"/>
        </p:scale>
        <p:origin x="-82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599C97-B5DF-4419-A7D1-B482E3694710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56DF5AA-3F81-48C7-9C0A-BAF91643AB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7F28CF0-2BEC-4AA7-80B5-81F215C81FA4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E6581BA-4517-4F2B-AE28-F25DF7442A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2FD171-86AA-4306-9D7D-01D449CB2E9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A6749B-F095-404B-A32C-1A4F3F4D049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1" descr="gray bo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2840038"/>
            <a:ext cx="824230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0" descr="GreenBar_t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274638" y="6429375"/>
            <a:ext cx="866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900" dirty="0">
                <a:solidFill>
                  <a:schemeClr val="tx2"/>
                </a:solidFill>
                <a:latin typeface="+mn-lt"/>
              </a:rPr>
              <a:t>©2011 Southern California Gas Company. All rights reserved. Trademarks belong to their respective owners. Some materials used under license with all rights reserved by licensor.</a:t>
            </a:r>
          </a:p>
        </p:txBody>
      </p:sp>
      <p:pic>
        <p:nvPicPr>
          <p:cNvPr id="7" name="Picture 73" descr="master photo title p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863850"/>
            <a:ext cx="82296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6" descr="erc evening_s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76463" y="2867025"/>
            <a:ext cx="2189162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7" descr="master photo title pag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2863850"/>
            <a:ext cx="82296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12" name="Rectangle 40"/>
          <p:cNvSpPr>
            <a:spLocks noGrp="1" noChangeArrowheads="1"/>
          </p:cNvSpPr>
          <p:nvPr>
            <p:ph type="ctrTitle" sz="quarter"/>
          </p:nvPr>
        </p:nvSpPr>
        <p:spPr>
          <a:xfrm>
            <a:off x="3022600" y="168275"/>
            <a:ext cx="5397500" cy="706438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13" name="Rectangle 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22600" y="909638"/>
            <a:ext cx="5443538" cy="609600"/>
          </a:xfrm>
        </p:spPr>
        <p:txBody>
          <a:bodyPr/>
          <a:lstStyle>
            <a:lvl1pPr marL="0" indent="0">
              <a:buFont typeface="Times" pitchFamily="18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61AB1-25B1-4209-8200-2A1BD80289CA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4BB1C-0EF5-4F8E-A89E-6D79F251A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83338" y="95250"/>
            <a:ext cx="2074862" cy="6000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7163" y="95250"/>
            <a:ext cx="6073775" cy="6000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60BD-AF6C-4AE4-BC0B-F4BC71AE6FBC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156DC-ED98-43A6-94E7-90913DD29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163" y="95250"/>
            <a:ext cx="4929187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8AC34-6D6B-402F-84FE-516EFA8BC401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CA0DE-AC6F-41DE-8C3B-D38F3AE71B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5CBD4-F93F-4733-9DD1-D7D607753D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CE23E-87A9-4852-9B95-E474986A8407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A2C39-807F-45C3-B4BE-9258CB2112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E4C81-E108-4D60-B590-DD0B0713B71B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159F3-3300-44F9-8EAD-1B08111728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0A962-8AAA-4192-8C45-5CD73268D3B7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8F447-9BC7-4D67-9285-9CE1C932B2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9AC26-355B-4ECD-95D4-2CBE9509E8AC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07A65-6417-418F-AE53-DE2E53CF1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773B1-C11F-48EC-9CE7-47E99151E95A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F3F0-3ECA-4BF9-AF5D-E1B8CDBF73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7F82E-E655-4717-93FA-C64433311102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A6A3D-AB8F-4248-97ED-E59D206D82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ED6D2-1BFF-478C-8BF6-07EEE2051882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F4771-BADB-4A5C-A005-6E0845C2A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1" descr="GreenBar_top_2nd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215900" y="1068388"/>
            <a:ext cx="8928100" cy="578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imes" pitchFamily="18" charset="0"/>
              </a:rPr>
              <a:t> 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553200"/>
            <a:ext cx="1905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400" baseline="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553200"/>
            <a:ext cx="1905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400" baseline="0">
                <a:latin typeface="Times" pitchFamily="18" charset="0"/>
              </a:defRPr>
            </a:lvl1pPr>
          </a:lstStyle>
          <a:p>
            <a:pPr>
              <a:defRPr/>
            </a:pPr>
            <a:fld id="{EA90BFAF-AC41-47C1-AD1E-C851E0DE1229}" type="datetimeFigureOut">
              <a:rPr lang="en-US"/>
              <a:pPr>
                <a:defRPr/>
              </a:pPr>
              <a:t>2/7/2012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9400" y="65532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000" baseline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43600" y="6553200"/>
            <a:ext cx="990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000" baseline="0">
                <a:latin typeface="Times" pitchFamily="18" charset="0"/>
              </a:defRPr>
            </a:lvl1pPr>
          </a:lstStyle>
          <a:p>
            <a:pPr>
              <a:defRPr/>
            </a:pPr>
            <a:fld id="{95CD4E00-546A-4525-9BFC-4FE609A9E2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19" descr="sclmc2p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559675" y="5922963"/>
            <a:ext cx="12160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57163" y="95250"/>
            <a:ext cx="4929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35" name="Picture 39" descr="master photo 2nd page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124450" y="98425"/>
            <a:ext cx="3925888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nterstate-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9900"/>
        </a:buClr>
        <a:buSzPct val="125000"/>
        <a:buFont typeface="Times" pitchFamily="18" charset="0"/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 sz="quarter"/>
          </p:nvPr>
        </p:nvSpPr>
        <p:spPr>
          <a:xfrm>
            <a:off x="3048000" y="457200"/>
            <a:ext cx="5397500" cy="706438"/>
          </a:xfrm>
        </p:spPr>
        <p:txBody>
          <a:bodyPr/>
          <a:lstStyle/>
          <a:p>
            <a:pPr algn="r" eaLnBrk="1" hangingPunct="1"/>
            <a:r>
              <a:rPr lang="en-US" altLang="en-US" sz="2800" b="1" smtClean="0">
                <a:latin typeface="Calibri" pitchFamily="34" charset="0"/>
              </a:rPr>
              <a:t>On Bill Financing </a:t>
            </a:r>
            <a:br>
              <a:rPr lang="en-US" altLang="en-US" sz="2800" b="1" smtClean="0">
                <a:latin typeface="Calibri" pitchFamily="34" charset="0"/>
              </a:rPr>
            </a:br>
            <a:r>
              <a:rPr lang="en-US" altLang="en-US" sz="2800" b="1" smtClean="0">
                <a:latin typeface="Calibri" pitchFamily="34" charset="0"/>
              </a:rPr>
              <a:t> Southern California Gas Company</a:t>
            </a:r>
            <a:endParaRPr lang="en-US" sz="2800" b="1" smtClean="0">
              <a:latin typeface="Calibri" pitchFamily="34" charset="0"/>
            </a:endParaRPr>
          </a:p>
        </p:txBody>
      </p:sp>
      <p:sp>
        <p:nvSpPr>
          <p:cNvPr id="16386" name="Subtitle 2"/>
          <p:cNvSpPr>
            <a:spLocks noGrp="1"/>
          </p:cNvSpPr>
          <p:nvPr>
            <p:ph type="subTitle" sz="quarter" idx="1"/>
          </p:nvPr>
        </p:nvSpPr>
        <p:spPr>
          <a:xfrm>
            <a:off x="2743200" y="1143000"/>
            <a:ext cx="5664200" cy="3048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en-US" sz="800" smtClean="0">
                <a:latin typeface="Calibri" pitchFamily="34" charset="0"/>
              </a:rPr>
              <a:t>-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85800" y="4800600"/>
            <a:ext cx="784860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Frank Spasaro</a:t>
            </a:r>
          </a:p>
          <a:p>
            <a:pPr algn="r">
              <a:spcBef>
                <a:spcPct val="50000"/>
              </a:spcBef>
            </a:pPr>
            <a:r>
              <a:rPr lang="en-US"/>
              <a:t>February 8, 2012</a:t>
            </a:r>
          </a:p>
          <a:p>
            <a:pPr algn="r">
              <a:spcBef>
                <a:spcPct val="50000"/>
              </a:spcBef>
            </a:pPr>
            <a:r>
              <a:rPr lang="en-US"/>
              <a:t>CPUC Energy Efficiency Financing Workshop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 smtClean="0">
                <a:latin typeface="Calibri" pitchFamily="34" charset="0"/>
              </a:rPr>
              <a:t>On-Bill Financing</a:t>
            </a:r>
            <a:br>
              <a:rPr lang="en-US" b="1" i="1" smtClean="0">
                <a:latin typeface="Calibri" pitchFamily="34" charset="0"/>
              </a:rPr>
            </a:br>
            <a:r>
              <a:rPr lang="en-US" b="1" i="1" smtClean="0">
                <a:latin typeface="Calibri" pitchFamily="34" charset="0"/>
              </a:rPr>
              <a:t>Background</a:t>
            </a:r>
            <a:endParaRPr lang="en-US" altLang="en-US" b="1" smtClean="0">
              <a:latin typeface="Calibri" pitchFamily="34" charset="0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362200"/>
            <a:ext cx="7772400" cy="2667000"/>
          </a:xfrm>
        </p:spPr>
        <p:txBody>
          <a:bodyPr/>
          <a:lstStyle/>
          <a:p>
            <a:pPr eaLnBrk="1" hangingPunct="1">
              <a:buFont typeface="Times" pitchFamily="18" charset="0"/>
              <a:buNone/>
            </a:pPr>
            <a:r>
              <a:rPr lang="en-US" smtClean="0">
                <a:latin typeface="Interstate-BoldCondensed" pitchFamily="2" charset="0"/>
              </a:rPr>
              <a:t>	</a:t>
            </a:r>
            <a:r>
              <a:rPr lang="en-US" smtClean="0">
                <a:latin typeface="Calibri" pitchFamily="34" charset="0"/>
              </a:rPr>
              <a:t>On-Bill Financing (OBF) provides easily accessible, zero percent interest, </a:t>
            </a:r>
            <a:r>
              <a:rPr lang="en-US" i="1" smtClean="0">
                <a:latin typeface="Calibri" pitchFamily="34" charset="0"/>
              </a:rPr>
              <a:t>on-the-utility bill</a:t>
            </a:r>
            <a:r>
              <a:rPr lang="en-US" smtClean="0">
                <a:latin typeface="Calibri" pitchFamily="34" charset="0"/>
              </a:rPr>
              <a:t> financing for purchasing and installing qualified energy efficient equipment.  It is targeted to overcome the barriers of capital constraints, administrative and/or time burdens.		</a:t>
            </a:r>
            <a:endParaRPr lang="en-US" altLang="en-US" smtClean="0">
              <a:latin typeface="Calibri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609600" y="152400"/>
            <a:ext cx="670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i="1">
                <a:solidFill>
                  <a:schemeClr val="tx2"/>
                </a:solidFill>
                <a:latin typeface="Interstate-BoldCondensed" pitchFamily="2" charset="0"/>
              </a:rPr>
              <a:t/>
            </a:r>
            <a:br>
              <a:rPr lang="en-US" sz="2800" i="1">
                <a:solidFill>
                  <a:schemeClr val="tx2"/>
                </a:solidFill>
                <a:latin typeface="Interstate-BoldCondensed" pitchFamily="2" charset="0"/>
              </a:rPr>
            </a:br>
            <a:r>
              <a:rPr lang="en-US" sz="2800" b="1">
                <a:solidFill>
                  <a:schemeClr val="tx2"/>
                </a:solidFill>
                <a:latin typeface="Interstate-BoldCondensed" pitchFamily="2" charset="0"/>
              </a:rPr>
              <a:t> </a:t>
            </a:r>
            <a:endParaRPr lang="en-US">
              <a:solidFill>
                <a:schemeClr val="tx2"/>
              </a:solidFill>
              <a:latin typeface="Interstate-BoldCondensed" pitchFamily="2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990600" y="2362200"/>
            <a:ext cx="7239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16BA1E"/>
              </a:buClr>
              <a:buSzPct val="125000"/>
              <a:buFont typeface="Times" pitchFamily="18" charset="0"/>
              <a:buNone/>
            </a:pPr>
            <a:endParaRPr lang="en-US">
              <a:latin typeface="Interstate-BoldCondensed" pitchFamily="2" charset="0"/>
            </a:endParaRPr>
          </a:p>
          <a:p>
            <a:pPr marL="342900" indent="-342900">
              <a:spcBef>
                <a:spcPct val="20000"/>
              </a:spcBef>
              <a:buClr>
                <a:srgbClr val="16BA1E"/>
              </a:buClr>
              <a:buSzPct val="125000"/>
              <a:buFont typeface="Times" pitchFamily="18" charset="0"/>
              <a:buChar char="•"/>
            </a:pPr>
            <a:endParaRPr lang="en-US">
              <a:latin typeface="Interstate-BoldCondensed" pitchFamily="2" charset="0"/>
            </a:endParaRPr>
          </a:p>
        </p:txBody>
      </p:sp>
      <p:sp>
        <p:nvSpPr>
          <p:cNvPr id="18437" name="Slide Number Placeholder 1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9BB9E4-24AE-4EC7-B584-5E661638315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Background (cont).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62200" y="2209800"/>
            <a:ext cx="3962400" cy="3124200"/>
          </a:xfrm>
        </p:spPr>
        <p:txBody>
          <a:bodyPr/>
          <a:lstStyle/>
          <a:p>
            <a:r>
              <a:rPr lang="en-US" smtClean="0"/>
              <a:t>Pre-2004</a:t>
            </a:r>
          </a:p>
          <a:p>
            <a:endParaRPr lang="en-US" smtClean="0"/>
          </a:p>
          <a:p>
            <a:r>
              <a:rPr lang="en-US" smtClean="0"/>
              <a:t>PY 2006 – 2008(9)</a:t>
            </a:r>
          </a:p>
          <a:p>
            <a:endParaRPr lang="en-US" smtClean="0"/>
          </a:p>
          <a:p>
            <a:r>
              <a:rPr lang="en-US" smtClean="0"/>
              <a:t>Current cycle</a:t>
            </a:r>
          </a:p>
          <a:p>
            <a:endParaRPr lang="en-US" smtClean="0"/>
          </a:p>
          <a:p>
            <a:r>
              <a:rPr lang="en-US" smtClean="0"/>
              <a:t>Other programs</a:t>
            </a:r>
          </a:p>
          <a:p>
            <a:endParaRPr lang="en-US" smtClean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alibri" pitchFamily="34" charset="0"/>
              </a:rPr>
              <a:t>OBF Program Design:</a:t>
            </a:r>
            <a:br>
              <a:rPr lang="en-US" b="1" smtClean="0">
                <a:latin typeface="Calibri" pitchFamily="34" charset="0"/>
              </a:rPr>
            </a:br>
            <a:r>
              <a:rPr lang="en-US" b="1" smtClean="0">
                <a:latin typeface="Calibri" pitchFamily="34" charset="0"/>
              </a:rPr>
              <a:t>2010-2012 Program Overview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196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Businesses only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Customers receive both an OBF loan and a rebate/incentive from an energy efficiency program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Energy savings covers the loan installment</a:t>
            </a:r>
          </a:p>
          <a:p>
            <a:pPr eaLnBrk="1" hangingPunct="1"/>
            <a:r>
              <a:rPr lang="en-US" b="1" smtClean="0">
                <a:latin typeface="Calibri" pitchFamily="34" charset="0"/>
              </a:rPr>
              <a:t>Zero-percent interest, unsecured, non-transferable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Minimum loan $5,000                                                    	  Maximum $100,000 / $250,000 / $1,000,000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Monthly loan payment is included on the utility bill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Loan Default = Meter shut-off</a:t>
            </a:r>
          </a:p>
          <a:p>
            <a:pPr eaLnBrk="1" hangingPunct="1"/>
            <a:endParaRPr lang="en-US" smtClean="0"/>
          </a:p>
        </p:txBody>
      </p:sp>
      <p:sp>
        <p:nvSpPr>
          <p:cNvPr id="21507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A78B0A-922E-403E-8382-CE0E13A6DF5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56" name="Rectangle 24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OBF Results</a:t>
            </a:r>
          </a:p>
        </p:txBody>
      </p:sp>
      <p:graphicFrame>
        <p:nvGraphicFramePr>
          <p:cNvPr id="43282" name="Group 274"/>
          <p:cNvGraphicFramePr>
            <a:graphicFrameLocks noGrp="1"/>
          </p:cNvGraphicFramePr>
          <p:nvPr>
            <p:ph idx="4294967295"/>
          </p:nvPr>
        </p:nvGraphicFramePr>
        <p:xfrm>
          <a:off x="685800" y="1676400"/>
          <a:ext cx="7391400" cy="4441825"/>
        </p:xfrm>
        <a:graphic>
          <a:graphicData uri="http://schemas.openxmlformats.org/drawingml/2006/table">
            <a:tbl>
              <a:tblPr/>
              <a:tblGrid>
                <a:gridCol w="1304925"/>
                <a:gridCol w="1158875"/>
                <a:gridCol w="1449388"/>
                <a:gridCol w="1522412"/>
                <a:gridCol w="1592263"/>
                <a:gridCol w="363537"/>
              </a:tblGrid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Regular" pitchFamily="2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Loan Pool    ($ mill)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Loans Issued (#/$ mill)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Committed Loans (#/$mill)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Defaults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Regular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SDG&amp;E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9.0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961 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     24.2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86 / 3.2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10 ($142k)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Regular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PG&amp;E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18.5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19 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     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60 / 5.6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Regular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SoCalGas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3.5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30 /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      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9 / 1.4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Regular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SCE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16.0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231 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     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190 / 11.9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  4 ($28k)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Regular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47.0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1241 / 31.1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345 / 22.1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InterstateRegular" pitchFamily="2" charset="0"/>
                        </a:rPr>
                        <a:t>14 ($170k)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125000"/>
                        <a:buFont typeface="Times" pitchFamily="18" charset="0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InterstateRegular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b="1" smtClean="0">
                <a:latin typeface="Calibri" pitchFamily="34" charset="0"/>
              </a:rPr>
              <a:t>Lessons Learned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752600"/>
            <a:ext cx="7696200" cy="40386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OBF works!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Communication and understanding what OBF is and isn’t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Working with vendors/contractors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The up-front funding “gap”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Comprehensiveness of projects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Natural gas-only projects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Credit / risk management  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IT/Billing systems upgrades</a:t>
            </a:r>
          </a:p>
          <a:p>
            <a:pPr eaLnBrk="1" hangingPunct="1"/>
            <a:r>
              <a:rPr lang="en-US" smtClean="0">
                <a:latin typeface="Calibri" pitchFamily="34" charset="0"/>
              </a:rPr>
              <a:t>Understanding applicable laws/regulations</a:t>
            </a:r>
          </a:p>
          <a:p>
            <a:pPr eaLnBrk="1" hangingPunct="1"/>
            <a:endParaRPr lang="en-US" smtClean="0"/>
          </a:p>
        </p:txBody>
      </p:sp>
      <p:sp>
        <p:nvSpPr>
          <p:cNvPr id="20483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578FF4-4EBD-40C6-997F-1913FE2F82E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alibri" pitchFamily="34" charset="0"/>
              </a:rPr>
              <a:t/>
            </a:r>
            <a:br>
              <a:rPr lang="en-US" b="1" smtClean="0">
                <a:latin typeface="Calibri" pitchFamily="34" charset="0"/>
              </a:rPr>
            </a:br>
            <a:r>
              <a:rPr lang="en-US" b="1" smtClean="0">
                <a:latin typeface="Calibri" pitchFamily="34" charset="0"/>
              </a:rPr>
              <a:t>Beyond On Bill Financing</a:t>
            </a:r>
            <a:r>
              <a:rPr lang="en-US" smtClean="0">
                <a:latin typeface="Calibri" pitchFamily="34" charset="0"/>
              </a:rPr>
              <a:t/>
            </a:r>
            <a:br>
              <a:rPr lang="en-US" smtClean="0">
                <a:latin typeface="Calibri" pitchFamily="34" charset="0"/>
              </a:rPr>
            </a:br>
            <a:endParaRPr lang="en-US" smtClean="0">
              <a:latin typeface="Calibri" pitchFamily="34" charset="0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  <a:buFont typeface="Symbol" pitchFamily="18" charset="2"/>
              <a:buNone/>
            </a:pPr>
            <a:endParaRPr lang="en-US" sz="2000" b="1" smtClean="0">
              <a:latin typeface="Calibri" pitchFamily="34" charset="0"/>
            </a:endParaRPr>
          </a:p>
          <a:p>
            <a:pPr lvl="1" eaLnBrk="1" hangingPunct="1">
              <a:lnSpc>
                <a:spcPct val="130000"/>
              </a:lnSpc>
              <a:buFontTx/>
              <a:buChar char="•"/>
            </a:pPr>
            <a:r>
              <a:rPr lang="en-US" smtClean="0">
                <a:latin typeface="Calibri" pitchFamily="34" charset="0"/>
              </a:rPr>
              <a:t>CPUC Energy Division tasked to engage key actors and secure industry perspectives thru meetings, workshops, or other means to explore additional financing possibilities and oversee preparation of a report recommending the most-promising energy efficiency financing approaches that should be considered in California for underserved segments of energy users.</a:t>
            </a:r>
          </a:p>
          <a:p>
            <a:pPr lvl="1" eaLnBrk="1" hangingPunct="1">
              <a:lnSpc>
                <a:spcPct val="130000"/>
              </a:lnSpc>
              <a:buFontTx/>
              <a:buChar char="•"/>
            </a:pPr>
            <a:r>
              <a:rPr lang="en-US" smtClean="0">
                <a:latin typeface="Calibri" pitchFamily="34" charset="0"/>
              </a:rPr>
              <a:t>Consumer lending</a:t>
            </a:r>
          </a:p>
          <a:p>
            <a:pPr eaLnBrk="1" hangingPunct="1"/>
            <a:endParaRPr lang="en-US" sz="2000" smtClean="0"/>
          </a:p>
        </p:txBody>
      </p:sp>
      <p:sp>
        <p:nvSpPr>
          <p:cNvPr id="27651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12B22F-66BB-4C54-AD3B-65501271635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SCG">
  <a:themeElements>
    <a:clrScheme name="SoCalb2b3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oCalb2b3c">
      <a:majorFont>
        <a:latin typeface="Interstate-Bold"/>
        <a:ea typeface=""/>
        <a:cs typeface=""/>
      </a:majorFont>
      <a:minorFont>
        <a:latin typeface="Interstate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InterstateRegular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InterstateRegular" pitchFamily="2" charset="0"/>
          </a:defRPr>
        </a:defPPr>
      </a:lstStyle>
    </a:lnDef>
  </a:objectDefaults>
  <a:extraClrSchemeLst>
    <a:extraClrScheme>
      <a:clrScheme name="SoCalb2b3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Calb2b3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Calb2b3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Calb2b3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Calb2b3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Calb2b3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Calb2b3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Calb2b3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Calb2b3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Calb2b3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Calb2b3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Calb2b3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SCG</Template>
  <TotalTime>1872</TotalTime>
  <Words>260</Words>
  <Application>Microsoft Office PowerPoint</Application>
  <PresentationFormat>On-screen Show (4:3)</PresentationFormat>
  <Paragraphs>78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13</vt:i4>
      </vt:variant>
      <vt:variant>
        <vt:lpstr>Slide Titles</vt:lpstr>
      </vt:variant>
      <vt:variant>
        <vt:i4>7</vt:i4>
      </vt:variant>
    </vt:vector>
  </HeadingPairs>
  <TitlesOfParts>
    <vt:vector size="28" baseType="lpstr">
      <vt:lpstr>Arial</vt:lpstr>
      <vt:lpstr>Interstate-Bold</vt:lpstr>
      <vt:lpstr>InterstateRegular</vt:lpstr>
      <vt:lpstr>Times</vt:lpstr>
      <vt:lpstr>Calibri</vt:lpstr>
      <vt:lpstr>Interstate-BoldCondensed</vt:lpstr>
      <vt:lpstr>Symbol</vt:lpstr>
      <vt:lpstr>Wingdings</vt:lpstr>
      <vt:lpstr>Theme SCG</vt:lpstr>
      <vt:lpstr>Theme SCG</vt:lpstr>
      <vt:lpstr>Theme SCG</vt:lpstr>
      <vt:lpstr>Theme SCG</vt:lpstr>
      <vt:lpstr>Theme SCG</vt:lpstr>
      <vt:lpstr>Theme SCG</vt:lpstr>
      <vt:lpstr>Theme SCG</vt:lpstr>
      <vt:lpstr>Theme SCG</vt:lpstr>
      <vt:lpstr>Theme SCG</vt:lpstr>
      <vt:lpstr>Theme SCG</vt:lpstr>
      <vt:lpstr>Theme SCG</vt:lpstr>
      <vt:lpstr>Theme SCG</vt:lpstr>
      <vt:lpstr>Theme SCG</vt:lpstr>
      <vt:lpstr>On Bill Financing   Southern California Gas Company</vt:lpstr>
      <vt:lpstr>On-Bill Financing Background</vt:lpstr>
      <vt:lpstr>Background (cont).</vt:lpstr>
      <vt:lpstr>OBF Program Design: 2010-2012 Program Overview</vt:lpstr>
      <vt:lpstr>OBF Results</vt:lpstr>
      <vt:lpstr>Lessons Learned</vt:lpstr>
      <vt:lpstr> Beyond On Bill Financing </vt:lpstr>
    </vt:vector>
  </TitlesOfParts>
  <Company>Sempra Energy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tp3txt</dc:creator>
  <cp:lastModifiedBy>Frank Spasaro</cp:lastModifiedBy>
  <cp:revision>52</cp:revision>
  <dcterms:created xsi:type="dcterms:W3CDTF">2011-06-17T00:08:54Z</dcterms:created>
  <dcterms:modified xsi:type="dcterms:W3CDTF">2012-02-07T20:03:38Z</dcterms:modified>
</cp:coreProperties>
</file>