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2" r:id="rId3"/>
    <p:sldMasterId id="2147483655" r:id="rId4"/>
    <p:sldMasterId id="2147483672" r:id="rId5"/>
    <p:sldMasterId id="2147483678" r:id="rId6"/>
    <p:sldMasterId id="2147483680" r:id="rId7"/>
  </p:sldMasterIdLst>
  <p:sldIdLst>
    <p:sldId id="256" r:id="rId8"/>
    <p:sldId id="257" r:id="rId9"/>
    <p:sldId id="258" r:id="rId10"/>
    <p:sldId id="268" r:id="rId11"/>
    <p:sldId id="26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3D9A"/>
    <a:srgbClr val="00A67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639" autoAdjust="0"/>
    <p:restoredTop sz="94660"/>
  </p:normalViewPr>
  <p:slideViewPr>
    <p:cSldViewPr showGuides="1">
      <p:cViewPr varScale="1">
        <p:scale>
          <a:sx n="72" d="100"/>
          <a:sy n="72" d="100"/>
        </p:scale>
        <p:origin x="-96" y="-786"/>
      </p:cViewPr>
      <p:guideLst>
        <p:guide orient="horz" pos="3024"/>
        <p:guide pos="3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9438" y="1162050"/>
            <a:ext cx="7772400" cy="14700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lnSpc>
                <a:spcPct val="95000"/>
              </a:lnSpc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9438" y="2803634"/>
            <a:ext cx="6400800" cy="17526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95000"/>
              </a:lnSpc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(Insert Photo at To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4800600"/>
          </a:xfrm>
        </p:spPr>
        <p:txBody>
          <a:bodyPr>
            <a:normAutofit/>
          </a:bodyPr>
          <a:lstStyle>
            <a:lvl1pPr>
              <a:buNone/>
              <a:defRPr sz="2400"/>
            </a:lvl1pPr>
          </a:lstStyle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79438" y="4800600"/>
            <a:ext cx="3306762" cy="20574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en-US" dirty="0" smtClean="0"/>
              <a:t>Click to insert</a:t>
            </a:r>
            <a:br>
              <a:rPr lang="en-US" dirty="0" smtClean="0"/>
            </a:br>
            <a:r>
              <a:rPr lang="en-US" dirty="0" smtClean="0"/>
              <a:t>author info</a:t>
            </a:r>
            <a:endParaRPr lang="en-US" dirty="0"/>
          </a:p>
        </p:txBody>
      </p:sp>
      <p:pic>
        <p:nvPicPr>
          <p:cNvPr id="9" name="Picture 4" descr="EDF Log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88038" y="4914900"/>
            <a:ext cx="277177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-For Re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insert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-For Re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0" hasCustomPrompt="1"/>
          </p:nvPr>
        </p:nvSpPr>
        <p:spPr>
          <a:xfrm>
            <a:off x="579438" y="1371600"/>
            <a:ext cx="8107362" cy="50292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dirty="0" smtClean="0"/>
              <a:t>Click to insert chart</a:t>
            </a:r>
          </a:p>
          <a:p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-For Re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9438" y="1371600"/>
            <a:ext cx="3916362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For Re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-For Reve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ll Quote-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79438" y="2173288"/>
            <a:ext cx="7993062" cy="914400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ct val="95000"/>
              </a:lnSpc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quote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3323" y="3328988"/>
            <a:ext cx="4179177" cy="140066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95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attribution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>
            <a:lvl1pPr>
              <a:buNone/>
              <a:defRPr sz="2000"/>
            </a:lvl1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9438" y="1371600"/>
            <a:ext cx="8564562" cy="47545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insert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9438" y="2160588"/>
            <a:ext cx="8564562" cy="1470025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ct val="95000"/>
              </a:lnSpc>
              <a:defRPr sz="40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9438" y="1524000"/>
            <a:ext cx="8564562" cy="585216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95000"/>
              </a:lnSpc>
              <a:buNone/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9438" y="1730374"/>
            <a:ext cx="4023360" cy="3291840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ct val="95000"/>
              </a:lnSpc>
              <a:defRPr sz="4000" b="1">
                <a:solidFill>
                  <a:srgbClr val="00A678"/>
                </a:solidFill>
              </a:defRPr>
            </a:lvl1pPr>
          </a:lstStyle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51388" y="1730375"/>
            <a:ext cx="4392612" cy="6858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95000"/>
              </a:lnSpc>
              <a:buNone/>
              <a:defRPr sz="4000">
                <a:solidFill>
                  <a:srgbClr val="173D9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751388" y="2781299"/>
            <a:ext cx="4392612" cy="31675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5000"/>
              </a:lnSpc>
              <a:spcBef>
                <a:spcPts val="600"/>
              </a:spcBef>
              <a:buNone/>
              <a:defRPr sz="2000">
                <a:solidFill>
                  <a:srgbClr val="173D9A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ll Quote-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79438" y="2173288"/>
            <a:ext cx="7993062" cy="914400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ct val="95000"/>
              </a:lnSpc>
              <a:defRPr sz="2800" b="1">
                <a:solidFill>
                  <a:srgbClr val="173D9A"/>
                </a:solidFill>
              </a:defRPr>
            </a:lvl1pPr>
          </a:lstStyle>
          <a:p>
            <a:r>
              <a:rPr lang="en-US" dirty="0" smtClean="0"/>
              <a:t>Click to edit quote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3323" y="3328988"/>
            <a:ext cx="4179177" cy="140066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95000"/>
              </a:lnSpc>
              <a:spcBef>
                <a:spcPts val="0"/>
              </a:spcBef>
              <a:buNone/>
              <a:defRPr sz="2000">
                <a:solidFill>
                  <a:srgbClr val="173D9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attribution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insert bullets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0" hasCustomPrompt="1"/>
          </p:nvPr>
        </p:nvSpPr>
        <p:spPr>
          <a:xfrm>
            <a:off x="579438" y="1371600"/>
            <a:ext cx="8107362" cy="50292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dirty="0" smtClean="0"/>
              <a:t>Click to insert chart</a:t>
            </a:r>
          </a:p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9438" y="1371600"/>
            <a:ext cx="3916362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438" y="342900"/>
            <a:ext cx="8564562" cy="685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8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ITLE Background Tweak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" y="0"/>
            <a:ext cx="9143245" cy="6631900"/>
          </a:xfrm>
          <a:prstGeom prst="rect">
            <a:avLst/>
          </a:prstGeom>
        </p:spPr>
      </p:pic>
      <p:pic>
        <p:nvPicPr>
          <p:cNvPr id="8" name="Picture 7" descr="EDF Log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05600" y="5257800"/>
            <a:ext cx="2161903" cy="12160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.png"/>
          <p:cNvPicPr>
            <a:picLocks noChangeAspect="1"/>
          </p:cNvPicPr>
          <p:nvPr/>
        </p:nvPicPr>
        <p:blipFill>
          <a:blip r:embed="rId3" cstate="print"/>
          <a:srcRect t="293" b="98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SLIDE Background Tweak 2.png"/>
          <p:cNvPicPr>
            <a:picLocks noChangeAspect="1"/>
          </p:cNvPicPr>
          <p:nvPr/>
        </p:nvPicPr>
        <p:blipFill>
          <a:blip r:embed="rId4" cstate="print"/>
          <a:srcRect b="43177"/>
          <a:stretch>
            <a:fillRect/>
          </a:stretch>
        </p:blipFill>
        <p:spPr>
          <a:xfrm>
            <a:off x="0" y="5715000"/>
            <a:ext cx="9143245" cy="1143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LIDE Background Tweak 2.png"/>
          <p:cNvPicPr>
            <a:picLocks noChangeAspect="1"/>
          </p:cNvPicPr>
          <p:nvPr/>
        </p:nvPicPr>
        <p:blipFill>
          <a:blip r:embed="rId4" cstate="print"/>
          <a:srcRect b="43177"/>
          <a:stretch>
            <a:fillRect/>
          </a:stretch>
        </p:blipFill>
        <p:spPr>
          <a:xfrm>
            <a:off x="0" y="5715000"/>
            <a:ext cx="9143245" cy="1143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SLIDE Corner Cut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24525" y="5565775"/>
            <a:ext cx="341947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9438" y="1371600"/>
            <a:ext cx="8564562" cy="4754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579438" y="342900"/>
            <a:ext cx="8229600" cy="6858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smtClean="0"/>
              <a:t>Click to edit slide title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7" r:id="rId2"/>
    <p:sldLayoutId id="2147483659" r:id="rId3"/>
    <p:sldLayoutId id="2147483661" r:id="rId4"/>
    <p:sldLayoutId id="2147483671" r:id="rId5"/>
    <p:sldLayoutId id="2147483662" r:id="rId6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4000" b="1" kern="1200">
          <a:solidFill>
            <a:srgbClr val="173D9A"/>
          </a:solidFill>
          <a:latin typeface="+mj-lt"/>
          <a:ea typeface="+mj-ea"/>
          <a:cs typeface="+mj-cs"/>
        </a:defRPr>
      </a:lvl1pPr>
    </p:titleStyle>
    <p:bodyStyle>
      <a:lvl1pPr marL="231775" indent="-231775" algn="l" defTabSz="914400" rtl="0" eaLnBrk="1" latinLnBrk="0" hangingPunct="1">
        <a:lnSpc>
          <a:spcPct val="95000"/>
        </a:lnSpc>
        <a:spcBef>
          <a:spcPts val="1800"/>
        </a:spcBef>
        <a:buFont typeface="Arial" pitchFamily="34" charset="0"/>
        <a:buChar char="•"/>
        <a:defRPr sz="3000" kern="1200">
          <a:solidFill>
            <a:srgbClr val="173D9A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900"/>
        </a:spcBef>
        <a:buFont typeface="Arial" pitchFamily="34" charset="0"/>
        <a:buChar char="–"/>
        <a:defRPr sz="2400" kern="1200">
          <a:solidFill>
            <a:srgbClr val="173D9A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rgbClr val="173D9A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rgbClr val="173D9A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rgbClr val="173D9A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173D9A"/>
            </a:gs>
            <a:gs pos="50000">
              <a:srgbClr val="0070C0"/>
            </a:gs>
            <a:gs pos="100000">
              <a:srgbClr val="0070C0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SLIDE Corner Cut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24525" y="5565775"/>
            <a:ext cx="341947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9438" y="1371600"/>
            <a:ext cx="8564562" cy="4754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579438" y="342900"/>
            <a:ext cx="8229600" cy="6858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smtClean="0"/>
              <a:t>Click to edit slide title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84" r:id="rId6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31775" indent="-231775" algn="l" defTabSz="914400" rtl="0" eaLnBrk="1" latinLnBrk="0" hangingPunct="1">
        <a:lnSpc>
          <a:spcPct val="95000"/>
        </a:lnSpc>
        <a:spcBef>
          <a:spcPts val="1800"/>
        </a:spcBef>
        <a:buFont typeface="Arial" pitchFamily="34" charset="0"/>
        <a:buChar char="•"/>
        <a:defRPr sz="30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900"/>
        </a:spcBef>
        <a:buFont typeface="Arial" pitchFamily="34" charset="0"/>
        <a:buChar char="–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579438" y="342900"/>
            <a:ext cx="8229600" cy="6858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smtClean="0"/>
              <a:t>Click to edit slide title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31775" indent="-231775" algn="l" defTabSz="914400" rtl="0" eaLnBrk="1" latinLnBrk="0" hangingPunct="1">
        <a:lnSpc>
          <a:spcPct val="95000"/>
        </a:lnSpc>
        <a:spcBef>
          <a:spcPts val="1800"/>
        </a:spcBef>
        <a:buFont typeface="Arial" pitchFamily="34" charset="0"/>
        <a:buChar char="•"/>
        <a:defRPr sz="30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900"/>
        </a:spcBef>
        <a:buFont typeface="Arial" pitchFamily="34" charset="0"/>
        <a:buChar char="–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31775" indent="-231775" algn="l" defTabSz="914400" rtl="0" eaLnBrk="1" latinLnBrk="0" hangingPunct="1">
        <a:lnSpc>
          <a:spcPct val="95000"/>
        </a:lnSpc>
        <a:spcBef>
          <a:spcPts val="1800"/>
        </a:spcBef>
        <a:buFont typeface="Arial" pitchFamily="34" charset="0"/>
        <a:buChar char="•"/>
        <a:defRPr sz="30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900"/>
        </a:spcBef>
        <a:buFont typeface="Arial" pitchFamily="34" charset="0"/>
        <a:buChar char="–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On-Bill Repayment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Model for Large Scale Implementation</a:t>
            </a:r>
          </a:p>
          <a:p>
            <a:r>
              <a:rPr lang="en-US" dirty="0" smtClean="0"/>
              <a:t>i</a:t>
            </a:r>
            <a:r>
              <a:rPr lang="en-US" dirty="0" smtClean="0"/>
              <a:t>n Commercial Properties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PUC Workshop – February 8, 2012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On-Bill </a:t>
            </a:r>
            <a:r>
              <a:rPr lang="en-US" sz="2800" dirty="0" smtClean="0"/>
              <a:t>Repayment</a:t>
            </a:r>
            <a:r>
              <a:rPr lang="en-US" sz="2800" dirty="0" smtClean="0"/>
              <a:t>: EDF’s Proposal for Commercial Properties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</a:t>
            </a:r>
            <a:r>
              <a:rPr lang="en-US" dirty="0" smtClean="0"/>
              <a:t>nvestments for qualifying energy upgrades are repaid through the utility bill</a:t>
            </a:r>
          </a:p>
          <a:p>
            <a:pPr lvl="1"/>
            <a:r>
              <a:rPr lang="en-US" dirty="0" smtClean="0"/>
              <a:t>Payments become part of the legally authorized tariff for the building/meter</a:t>
            </a:r>
          </a:p>
          <a:p>
            <a:pPr lvl="2"/>
            <a:r>
              <a:rPr lang="en-US" dirty="0" smtClean="0"/>
              <a:t>Survive changes in ownership and occupancy</a:t>
            </a:r>
          </a:p>
          <a:p>
            <a:r>
              <a:rPr lang="en-US" dirty="0" smtClean="0"/>
              <a:t>Funded with third party capital</a:t>
            </a:r>
          </a:p>
          <a:p>
            <a:r>
              <a:rPr lang="en-US" dirty="0" smtClean="0"/>
              <a:t>Projects required to provide estimates of bill neutrality or better for customer</a:t>
            </a:r>
          </a:p>
          <a:p>
            <a:r>
              <a:rPr lang="en-US" dirty="0" smtClean="0"/>
              <a:t>Can be integrated with existing utility EE programs</a:t>
            </a:r>
          </a:p>
          <a:p>
            <a:pPr lvl="1"/>
            <a:r>
              <a:rPr lang="en-US" dirty="0" smtClean="0"/>
              <a:t>Low-cost</a:t>
            </a:r>
            <a:r>
              <a:rPr lang="en-US" dirty="0" smtClean="0"/>
              <a:t> capital should improve effectiveness of programs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Key Program Features and Objectives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Program </a:t>
            </a:r>
            <a:r>
              <a:rPr lang="en-US" dirty="0" smtClean="0"/>
              <a:t>must be flexible enough to accommodate variety of contractor </a:t>
            </a:r>
            <a:r>
              <a:rPr lang="en-US" dirty="0" smtClean="0"/>
              <a:t>and financial business models</a:t>
            </a:r>
            <a:endParaRPr lang="en-US" dirty="0" smtClean="0"/>
          </a:p>
          <a:p>
            <a:r>
              <a:rPr lang="en-US" dirty="0" smtClean="0"/>
              <a:t>Scale and standardization can reduce </a:t>
            </a:r>
            <a:r>
              <a:rPr lang="en-US" dirty="0" smtClean="0"/>
              <a:t>costs</a:t>
            </a:r>
          </a:p>
          <a:p>
            <a:pPr lvl="1"/>
            <a:r>
              <a:rPr lang="en-US" dirty="0" smtClean="0"/>
              <a:t>Recommend consistent statewide program</a:t>
            </a:r>
          </a:p>
          <a:p>
            <a:r>
              <a:rPr lang="en-US" dirty="0" smtClean="0"/>
              <a:t>Utilities should be adequately compensated for services provided</a:t>
            </a:r>
          </a:p>
          <a:p>
            <a:pPr lvl="1"/>
            <a:r>
              <a:rPr lang="en-US" dirty="0" smtClean="0"/>
              <a:t>Fees from lenders/investors</a:t>
            </a:r>
          </a:p>
          <a:p>
            <a:pPr lvl="1"/>
            <a:r>
              <a:rPr lang="en-US" dirty="0" smtClean="0"/>
              <a:t>Credit for energy savings</a:t>
            </a:r>
          </a:p>
          <a:p>
            <a:r>
              <a:rPr lang="en-US" dirty="0" smtClean="0"/>
              <a:t>Statewide documentation and payment processing agent may be able to reduce utility burden</a:t>
            </a:r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Significant Program Flexibility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79438" y="1371600"/>
            <a:ext cx="8564562" cy="50292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Variety of buildings</a:t>
            </a:r>
          </a:p>
          <a:p>
            <a:pPr lvl="1"/>
            <a:r>
              <a:rPr lang="en-US" dirty="0" smtClean="0"/>
              <a:t>Single family</a:t>
            </a:r>
          </a:p>
          <a:p>
            <a:pPr lvl="1"/>
            <a:r>
              <a:rPr lang="en-US" dirty="0" smtClean="0"/>
              <a:t>Multi family</a:t>
            </a:r>
          </a:p>
          <a:p>
            <a:pPr lvl="1"/>
            <a:r>
              <a:rPr lang="en-US" dirty="0" smtClean="0"/>
              <a:t>Commercial</a:t>
            </a:r>
          </a:p>
          <a:p>
            <a:pPr lvl="1"/>
            <a:r>
              <a:rPr lang="en-US" dirty="0" smtClean="0"/>
              <a:t>Public</a:t>
            </a:r>
          </a:p>
          <a:p>
            <a:r>
              <a:rPr lang="en-US" dirty="0" smtClean="0"/>
              <a:t>Variety of transaction types</a:t>
            </a:r>
          </a:p>
          <a:p>
            <a:pPr lvl="1"/>
            <a:r>
              <a:rPr lang="en-US" dirty="0" smtClean="0"/>
              <a:t>Loans</a:t>
            </a:r>
          </a:p>
          <a:p>
            <a:pPr lvl="1"/>
            <a:r>
              <a:rPr lang="en-US" dirty="0" smtClean="0"/>
              <a:t>Leases</a:t>
            </a:r>
          </a:p>
          <a:p>
            <a:pPr lvl="1"/>
            <a:r>
              <a:rPr lang="en-US" dirty="0" smtClean="0"/>
              <a:t>Energy Service Agreements (ESAs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Power Purchase Agreements (PPAs)</a:t>
            </a:r>
            <a:endParaRPr lang="en-US" dirty="0" smtClean="0"/>
          </a:p>
          <a:p>
            <a:r>
              <a:rPr lang="en-US" dirty="0" smtClean="0"/>
              <a:t>Variety of projects</a:t>
            </a:r>
          </a:p>
          <a:p>
            <a:pPr lvl="1"/>
            <a:r>
              <a:rPr lang="en-US" dirty="0" smtClean="0"/>
              <a:t>Retrofits</a:t>
            </a:r>
          </a:p>
          <a:p>
            <a:pPr lvl="1"/>
            <a:r>
              <a:rPr lang="en-US" dirty="0" err="1" smtClean="0"/>
              <a:t>Renewables</a:t>
            </a:r>
            <a:r>
              <a:rPr lang="en-US" dirty="0" smtClean="0"/>
              <a:t>/CHP</a:t>
            </a:r>
          </a:p>
          <a:p>
            <a:pPr lvl="1"/>
            <a:r>
              <a:rPr lang="en-US" dirty="0" smtClean="0"/>
              <a:t>Energy Star Appliances</a:t>
            </a:r>
          </a:p>
          <a:p>
            <a:pPr lvl="2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Program Must Meet Needs of Key Constituents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Building Owners</a:t>
            </a:r>
          </a:p>
          <a:p>
            <a:r>
              <a:rPr lang="en-US" dirty="0" smtClean="0"/>
              <a:t>Project Developers and Contractors/Workforce</a:t>
            </a:r>
          </a:p>
          <a:p>
            <a:r>
              <a:rPr lang="en-US" dirty="0" smtClean="0"/>
              <a:t>Lenders and Investors</a:t>
            </a:r>
          </a:p>
          <a:p>
            <a:r>
              <a:rPr lang="en-US" dirty="0" smtClean="0"/>
              <a:t>Utilities</a:t>
            </a:r>
          </a:p>
          <a:p>
            <a:r>
              <a:rPr lang="en-US" dirty="0" smtClean="0"/>
              <a:t>Consumer Advocates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Environmental Defense Fund">
      <a:dk1>
        <a:sysClr val="windowText" lastClr="000000"/>
      </a:dk1>
      <a:lt1>
        <a:sysClr val="window" lastClr="FFFFFF"/>
      </a:lt1>
      <a:dk2>
        <a:srgbClr val="00338D"/>
      </a:dk2>
      <a:lt2>
        <a:srgbClr val="EEECE1"/>
      </a:lt2>
      <a:accent1>
        <a:srgbClr val="00338D"/>
      </a:accent1>
      <a:accent2>
        <a:srgbClr val="C9DD03"/>
      </a:accent2>
      <a:accent3>
        <a:srgbClr val="00985F"/>
      </a:accent3>
      <a:accent4>
        <a:srgbClr val="009FDA"/>
      </a:accent4>
      <a:accent5>
        <a:srgbClr val="FFFFFF"/>
      </a:accent5>
      <a:accent6>
        <a:srgbClr val="FFFFFF"/>
      </a:accent6>
      <a:hlink>
        <a:srgbClr val="00338D"/>
      </a:hlink>
      <a:folHlink>
        <a:srgbClr val="009FDA"/>
      </a:folHlink>
    </a:clrScheme>
    <a:fontScheme name="EDF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ection Header 1">
  <a:themeElements>
    <a:clrScheme name="Environmental Defense Fund">
      <a:dk1>
        <a:sysClr val="windowText" lastClr="000000"/>
      </a:dk1>
      <a:lt1>
        <a:sysClr val="window" lastClr="FFFFFF"/>
      </a:lt1>
      <a:dk2>
        <a:srgbClr val="00338D"/>
      </a:dk2>
      <a:lt2>
        <a:srgbClr val="EEECE1"/>
      </a:lt2>
      <a:accent1>
        <a:srgbClr val="00338D"/>
      </a:accent1>
      <a:accent2>
        <a:srgbClr val="C9DD03"/>
      </a:accent2>
      <a:accent3>
        <a:srgbClr val="00985F"/>
      </a:accent3>
      <a:accent4>
        <a:srgbClr val="009FDA"/>
      </a:accent4>
      <a:accent5>
        <a:srgbClr val="FFFFFF"/>
      </a:accent5>
      <a:accent6>
        <a:srgbClr val="FFFFFF"/>
      </a:accent6>
      <a:hlink>
        <a:srgbClr val="00338D"/>
      </a:hlink>
      <a:folHlink>
        <a:srgbClr val="009FDA"/>
      </a:folHlink>
    </a:clrScheme>
    <a:fontScheme name="EDF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Header 2">
  <a:themeElements>
    <a:clrScheme name="Environmental Defense Fund">
      <a:dk1>
        <a:sysClr val="windowText" lastClr="000000"/>
      </a:dk1>
      <a:lt1>
        <a:sysClr val="window" lastClr="FFFFFF"/>
      </a:lt1>
      <a:dk2>
        <a:srgbClr val="00338D"/>
      </a:dk2>
      <a:lt2>
        <a:srgbClr val="EEECE1"/>
      </a:lt2>
      <a:accent1>
        <a:srgbClr val="00338D"/>
      </a:accent1>
      <a:accent2>
        <a:srgbClr val="C9DD03"/>
      </a:accent2>
      <a:accent3>
        <a:srgbClr val="00985F"/>
      </a:accent3>
      <a:accent4>
        <a:srgbClr val="009FDA"/>
      </a:accent4>
      <a:accent5>
        <a:srgbClr val="FFFFFF"/>
      </a:accent5>
      <a:accent6>
        <a:srgbClr val="FFFFFF"/>
      </a:accent6>
      <a:hlink>
        <a:srgbClr val="00338D"/>
      </a:hlink>
      <a:folHlink>
        <a:srgbClr val="009FDA"/>
      </a:folHlink>
    </a:clrScheme>
    <a:fontScheme name="EDF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ontent Slides">
  <a:themeElements>
    <a:clrScheme name="Environmental Defense Fund">
      <a:dk1>
        <a:sysClr val="windowText" lastClr="000000"/>
      </a:dk1>
      <a:lt1>
        <a:sysClr val="window" lastClr="FFFFFF"/>
      </a:lt1>
      <a:dk2>
        <a:srgbClr val="00338D"/>
      </a:dk2>
      <a:lt2>
        <a:srgbClr val="EEECE1"/>
      </a:lt2>
      <a:accent1>
        <a:srgbClr val="00338D"/>
      </a:accent1>
      <a:accent2>
        <a:srgbClr val="C9DD03"/>
      </a:accent2>
      <a:accent3>
        <a:srgbClr val="00985F"/>
      </a:accent3>
      <a:accent4>
        <a:srgbClr val="009FDA"/>
      </a:accent4>
      <a:accent5>
        <a:srgbClr val="FFFFFF"/>
      </a:accent5>
      <a:accent6>
        <a:srgbClr val="FFFFFF"/>
      </a:accent6>
      <a:hlink>
        <a:srgbClr val="00338D"/>
      </a:hlink>
      <a:folHlink>
        <a:srgbClr val="009FDA"/>
      </a:folHlink>
    </a:clrScheme>
    <a:fontScheme name="EDF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ontent Slides-Reverse">
  <a:themeElements>
    <a:clrScheme name="Environmental Defense Fund">
      <a:dk1>
        <a:sysClr val="windowText" lastClr="000000"/>
      </a:dk1>
      <a:lt1>
        <a:sysClr val="window" lastClr="FFFFFF"/>
      </a:lt1>
      <a:dk2>
        <a:srgbClr val="00338D"/>
      </a:dk2>
      <a:lt2>
        <a:srgbClr val="EEECE1"/>
      </a:lt2>
      <a:accent1>
        <a:srgbClr val="00338D"/>
      </a:accent1>
      <a:accent2>
        <a:srgbClr val="C9DD03"/>
      </a:accent2>
      <a:accent3>
        <a:srgbClr val="00985F"/>
      </a:accent3>
      <a:accent4>
        <a:srgbClr val="009FDA"/>
      </a:accent4>
      <a:accent5>
        <a:srgbClr val="FFFFFF"/>
      </a:accent5>
      <a:accent6>
        <a:srgbClr val="FFFFFF"/>
      </a:accent6>
      <a:hlink>
        <a:srgbClr val="00338D"/>
      </a:hlink>
      <a:folHlink>
        <a:srgbClr val="009FDA"/>
      </a:folHlink>
    </a:clrScheme>
    <a:fontScheme name="EDF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Photo Slide">
  <a:themeElements>
    <a:clrScheme name="Environmental Defense Fund">
      <a:dk1>
        <a:sysClr val="windowText" lastClr="000000"/>
      </a:dk1>
      <a:lt1>
        <a:sysClr val="window" lastClr="FFFFFF"/>
      </a:lt1>
      <a:dk2>
        <a:srgbClr val="00338D"/>
      </a:dk2>
      <a:lt2>
        <a:srgbClr val="EEECE1"/>
      </a:lt2>
      <a:accent1>
        <a:srgbClr val="00338D"/>
      </a:accent1>
      <a:accent2>
        <a:srgbClr val="C9DD03"/>
      </a:accent2>
      <a:accent3>
        <a:srgbClr val="00985F"/>
      </a:accent3>
      <a:accent4>
        <a:srgbClr val="009FDA"/>
      </a:accent4>
      <a:accent5>
        <a:srgbClr val="FFFFFF"/>
      </a:accent5>
      <a:accent6>
        <a:srgbClr val="FFFFFF"/>
      </a:accent6>
      <a:hlink>
        <a:srgbClr val="00338D"/>
      </a:hlink>
      <a:folHlink>
        <a:srgbClr val="009FDA"/>
      </a:folHlink>
    </a:clrScheme>
    <a:fontScheme name="EDF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Dark Slide (Use for Pauses in Presentation)">
  <a:themeElements>
    <a:clrScheme name="Environmental Defense Fund">
      <a:dk1>
        <a:sysClr val="windowText" lastClr="000000"/>
      </a:dk1>
      <a:lt1>
        <a:sysClr val="window" lastClr="FFFFFF"/>
      </a:lt1>
      <a:dk2>
        <a:srgbClr val="00338D"/>
      </a:dk2>
      <a:lt2>
        <a:srgbClr val="EEECE1"/>
      </a:lt2>
      <a:accent1>
        <a:srgbClr val="00338D"/>
      </a:accent1>
      <a:accent2>
        <a:srgbClr val="C9DD03"/>
      </a:accent2>
      <a:accent3>
        <a:srgbClr val="00985F"/>
      </a:accent3>
      <a:accent4>
        <a:srgbClr val="009FDA"/>
      </a:accent4>
      <a:accent5>
        <a:srgbClr val="FFFFFF"/>
      </a:accent5>
      <a:accent6>
        <a:srgbClr val="FFFFFF"/>
      </a:accent6>
      <a:hlink>
        <a:srgbClr val="00338D"/>
      </a:hlink>
      <a:folHlink>
        <a:srgbClr val="009FDA"/>
      </a:folHlink>
    </a:clrScheme>
    <a:fontScheme name="EDF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6994</TotalTime>
  <Words>200</Words>
  <Application>Microsoft Office PowerPoint</Application>
  <PresentationFormat>On-screen Show (4:3)</PresentationFormat>
  <Paragraphs>42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blank</vt:lpstr>
      <vt:lpstr>Section Header 1</vt:lpstr>
      <vt:lpstr>Section Header 2</vt:lpstr>
      <vt:lpstr>Content Slides</vt:lpstr>
      <vt:lpstr>Content Slides-Reverse</vt:lpstr>
      <vt:lpstr>Photo Slide</vt:lpstr>
      <vt:lpstr>Dark Slide (Use for Pauses in Presentation)</vt:lpstr>
      <vt:lpstr>On-Bill Repayment</vt:lpstr>
      <vt:lpstr>On-Bill Repayment: EDF’s Proposal for Commercial Properties</vt:lpstr>
      <vt:lpstr>Key Program Features and Objectives</vt:lpstr>
      <vt:lpstr>Significant Program Flexibility</vt:lpstr>
      <vt:lpstr>Program Must Meet Needs of Key Constituents</vt:lpstr>
    </vt:vector>
  </TitlesOfParts>
  <Company>Environmental Defense Fund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On-Bill Finance</dc:title>
  <dc:creator>Brad Copithorne</dc:creator>
  <cp:lastModifiedBy>Brad Copithorne</cp:lastModifiedBy>
  <cp:revision>52</cp:revision>
  <dcterms:created xsi:type="dcterms:W3CDTF">2011-01-18T02:47:46Z</dcterms:created>
  <dcterms:modified xsi:type="dcterms:W3CDTF">2012-02-02T18:00:18Z</dcterms:modified>
</cp:coreProperties>
</file>