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2" r:id="rId3"/>
  </p:sldMasterIdLst>
  <p:notesMasterIdLst>
    <p:notesMasterId r:id="rId15"/>
  </p:notesMasterIdLst>
  <p:sldIdLst>
    <p:sldId id="256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59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7555" autoAdjust="0"/>
  </p:normalViewPr>
  <p:slideViewPr>
    <p:cSldViewPr>
      <p:cViewPr varScale="1">
        <p:scale>
          <a:sx n="71" d="100"/>
          <a:sy n="71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28CC89F-64E5-4578-936D-C38AC7D65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63939D-5F88-451D-BFBC-5CBCA9F84EB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072931-AA23-44D6-AA5E-293CDA62B6F6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928B3-1732-4F74-8C0F-835AE6AB1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783F2-AA11-4483-A59A-145509C035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212E5-BA5F-4D23-90C6-FC2DD2E4C8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B734B-A234-4DBA-B632-39D32B8312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9CA8E-7C3C-47D8-B2D5-D0C8B689D1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6FCCB-A57B-4335-8DA9-A2A2BFFF96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703B0-DE14-43F6-B78A-8C2ED80DB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1A660-7362-4C4E-BF58-50836DB247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DABCF-6975-4B4B-9D88-6461BBA76D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5A42A-A40A-46DD-A7FA-30340A0799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B7A5A-A31C-43AD-86DC-23AD1AA0A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370FE-093D-4AAF-A743-52BAA5F0B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FAD1F-CF49-4D01-B92A-8908B35D6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BA433-4124-445A-8C26-F831077EF0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BEB30-0764-42C1-B14C-852ED133F3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04800" y="243840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hlink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5" name="Picture 8" descr="Cadmus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312420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438400"/>
            <a:ext cx="7772400" cy="1371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114800"/>
            <a:ext cx="7010400" cy="1600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642B4400-4046-4C38-A6F0-3D074D1F78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1618B-EA63-4D48-9632-D761F5157B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19F2-1293-4775-A05A-A0C7F98BD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3DC03-4B49-4A57-A5B1-C997E8061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8D681-FD7A-4D9C-A12E-8793F6AAF4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C28D2-E473-453F-9DAE-5D32A2AA2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77009-1C0C-406E-B414-A432DBAAB5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49CF6-EB35-45DF-AED2-6D39543728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B6B3ACA-E9C0-4176-9E31-82ABA4A407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826906C-473A-43E1-B21E-7C5BA68B3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133600" y="6172200"/>
            <a:ext cx="7010400" cy="533400"/>
          </a:xfrm>
          <a:prstGeom prst="rect">
            <a:avLst/>
          </a:prstGeom>
          <a:gradFill rotWithShape="1">
            <a:gsLst>
              <a:gs pos="0">
                <a:srgbClr val="E7FFFF"/>
              </a:gs>
              <a:gs pos="100000">
                <a:srgbClr val="00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25605" name="Picture 5" descr="Cadmus logo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81000" y="614045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33400" y="1600200"/>
            <a:ext cx="8610600" cy="76200"/>
          </a:xfrm>
          <a:prstGeom prst="rect">
            <a:avLst/>
          </a:prstGeom>
          <a:gradFill rotWithShape="1">
            <a:gsLst>
              <a:gs pos="0">
                <a:srgbClr val="E7FFFF"/>
              </a:gs>
              <a:gs pos="100000">
                <a:srgbClr val="00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Verdana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8915" name="Picture 4" descr="Title p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4"/>
          <p:cNvSpPr txBox="1">
            <a:spLocks noChangeArrowheads="1"/>
          </p:cNvSpPr>
          <p:nvPr/>
        </p:nvSpPr>
        <p:spPr bwMode="auto">
          <a:xfrm>
            <a:off x="3124200" y="1828800"/>
            <a:ext cx="5867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Gill Sans MT"/>
              </a:rPr>
              <a:t>Selected Findings from CPUC’s Market and Process Evaluation of On-Bill Financing</a:t>
            </a:r>
          </a:p>
        </p:txBody>
      </p:sp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3733800" y="3810000"/>
            <a:ext cx="4495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Presented by</a:t>
            </a:r>
          </a:p>
          <a:p>
            <a:pPr algn="ctr"/>
            <a:r>
              <a:rPr lang="en-US">
                <a:latin typeface="Gill Sans MT"/>
              </a:rPr>
              <a:t>Jean Lamming, CPUC</a:t>
            </a:r>
          </a:p>
          <a:p>
            <a:pPr algn="ctr"/>
            <a:r>
              <a:rPr lang="en-US">
                <a:latin typeface="Gill Sans MT"/>
              </a:rPr>
              <a:t>February 8, 2012</a:t>
            </a:r>
          </a:p>
        </p:txBody>
      </p:sp>
      <p:sp>
        <p:nvSpPr>
          <p:cNvPr id="38918" name="TextBox 6"/>
          <p:cNvSpPr txBox="1">
            <a:spLocks noChangeArrowheads="1"/>
          </p:cNvSpPr>
          <p:nvPr/>
        </p:nvSpPr>
        <p:spPr bwMode="auto">
          <a:xfrm>
            <a:off x="3657600" y="5562600"/>
            <a:ext cx="5181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Gill Sans MT"/>
              </a:rPr>
              <a:t>OBF Study Team</a:t>
            </a:r>
          </a:p>
          <a:p>
            <a:r>
              <a:rPr lang="en-US">
                <a:latin typeface="Gill Sans MT"/>
              </a:rPr>
              <a:t>California Public Utilities Commission, Itron, Strategic Energy Technologies, The Cadmus Group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2209800"/>
            <a:ext cx="5791200" cy="3429000"/>
          </a:xfrm>
        </p:spPr>
      </p:pic>
      <p:sp>
        <p:nvSpPr>
          <p:cNvPr id="49154" name="TextBox 4"/>
          <p:cNvSpPr txBox="1">
            <a:spLocks noChangeArrowheads="1"/>
          </p:cNvSpPr>
          <p:nvPr/>
        </p:nvSpPr>
        <p:spPr bwMode="auto">
          <a:xfrm>
            <a:off x="381000" y="1752600"/>
            <a:ext cx="579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Gill Sans MT"/>
              </a:rPr>
              <a:t>Willingness to Use OBF if Rebates were Halved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457200"/>
            <a:ext cx="92964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r>
              <a:rPr lang="en-US" sz="3600" kern="0" dirty="0">
                <a:solidFill>
                  <a:schemeClr val="tx2"/>
                </a:solidFill>
                <a:latin typeface="Gill Sans MT" pitchFamily="34" charset="0"/>
                <a:ea typeface="+mj-ea"/>
                <a:cs typeface="+mj-cs"/>
              </a:rPr>
              <a:t>If customers had to choose between financing and rebates, which would they prefer?</a:t>
            </a:r>
            <a:endParaRPr lang="en-US" sz="3600" kern="0" dirty="0">
              <a:solidFill>
                <a:schemeClr val="tx2"/>
              </a:solidFill>
              <a:latin typeface="Gill Sans MT" pitchFamily="34" charset="0"/>
              <a:ea typeface="+mj-ea"/>
              <a:cs typeface="+mj-cs"/>
            </a:endParaRPr>
          </a:p>
        </p:txBody>
      </p:sp>
      <p:sp>
        <p:nvSpPr>
          <p:cNvPr id="49156" name="TextBox 7"/>
          <p:cNvSpPr txBox="1">
            <a:spLocks noChangeArrowheads="1"/>
          </p:cNvSpPr>
          <p:nvPr/>
        </p:nvSpPr>
        <p:spPr bwMode="auto">
          <a:xfrm>
            <a:off x="6019800" y="2362200"/>
            <a:ext cx="28194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In a hypothetical situation where rebates were halved for OBF projects, 54% of respondents would have still been interested in OBF. 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One third of respondents were unable to give an answer on the spot</a:t>
            </a:r>
            <a:endParaRPr lang="en-US" i="1">
              <a:latin typeface="Gill Sans MT"/>
            </a:endParaRPr>
          </a:p>
          <a:p>
            <a:pPr>
              <a:buFont typeface="Arial" charset="0"/>
              <a:buChar char="•"/>
            </a:pPr>
            <a:endParaRPr lang="en-US" i="1">
              <a:latin typeface="Gill Sans MT"/>
            </a:endParaRPr>
          </a:p>
          <a:p>
            <a:pPr>
              <a:buFont typeface="Arial" charset="0"/>
              <a:buChar char="•"/>
            </a:pPr>
            <a:endParaRPr lang="en-US">
              <a:latin typeface="Gill Sans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Thank you!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8001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The final report will be available in approximately one month. 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If you have questions, contact Jean Lamming at:</a:t>
            </a:r>
          </a:p>
          <a:p>
            <a:pPr algn="ctr" eaLnBrk="1" hangingPunct="1">
              <a:buFontTx/>
              <a:buNone/>
            </a:pPr>
            <a:r>
              <a:rPr lang="en-US" smtClean="0"/>
              <a:t>JL2@cpuc.ca.gov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Gill Sans MT"/>
              </a:rPr>
              <a:t>Why do customers use OBF?</a:t>
            </a:r>
          </a:p>
        </p:txBody>
      </p:sp>
      <p:pic>
        <p:nvPicPr>
          <p:cNvPr id="40962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2133600"/>
            <a:ext cx="5715000" cy="3505200"/>
          </a:xfrm>
        </p:spPr>
      </p:pic>
      <p:sp>
        <p:nvSpPr>
          <p:cNvPr id="40963" name="TextBox 4"/>
          <p:cNvSpPr txBox="1">
            <a:spLocks noChangeArrowheads="1"/>
          </p:cNvSpPr>
          <p:nvPr/>
        </p:nvSpPr>
        <p:spPr bwMode="auto">
          <a:xfrm>
            <a:off x="6096000" y="3429000"/>
            <a:ext cx="2819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Financial benefits drive customers’ decision to use OBF</a:t>
            </a:r>
          </a:p>
          <a:p>
            <a:endParaRPr lang="en-US">
              <a:latin typeface="Gill Sans MT"/>
            </a:endParaRPr>
          </a:p>
        </p:txBody>
      </p:sp>
      <p:sp>
        <p:nvSpPr>
          <p:cNvPr id="40964" name="TextBox 5"/>
          <p:cNvSpPr txBox="1">
            <a:spLocks noChangeArrowheads="1"/>
          </p:cNvSpPr>
          <p:nvPr/>
        </p:nvSpPr>
        <p:spPr bwMode="auto">
          <a:xfrm>
            <a:off x="914400" y="1752600"/>
            <a:ext cx="449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Customers’ </a:t>
            </a:r>
            <a:r>
              <a:rPr lang="en-US" u="sng">
                <a:latin typeface="Gill Sans MT"/>
              </a:rPr>
              <a:t>Main</a:t>
            </a:r>
            <a:r>
              <a:rPr lang="en-US">
                <a:latin typeface="Gill Sans MT"/>
              </a:rPr>
              <a:t> Reason for Using OBF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Gill Sans MT"/>
              </a:rPr>
              <a:t>Is OBF enabling EE projects that would otherwise not occur?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2895600"/>
          <a:ext cx="7467600" cy="3063875"/>
        </p:xfrm>
        <a:graphic>
          <a:graphicData uri="http://schemas.openxmlformats.org/drawingml/2006/table">
            <a:tbl>
              <a:tblPr/>
              <a:tblGrid>
                <a:gridCol w="1548446"/>
                <a:gridCol w="1548446"/>
                <a:gridCol w="847653"/>
                <a:gridCol w="1192011"/>
                <a:gridCol w="1192011"/>
                <a:gridCol w="1139032"/>
              </a:tblGrid>
              <a:tr h="55695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Level of Likelihood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Large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CIA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Small CIA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G&amp;I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84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Count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Count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Count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Count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Percent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</a:tr>
              <a:tr h="27847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No Likelihood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46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55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72%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5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Low Likelihood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5%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5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Moderate Likelihood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11%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95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High Likelihood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12%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47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64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76</a:t>
                      </a:r>
                      <a:endParaRPr lang="en-US" sz="180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Gill Sans MT" pitchFamily="34" charset="0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1800" dirty="0">
                        <a:latin typeface="Gill Sans MT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042" name="TextBox 4"/>
          <p:cNvSpPr txBox="1">
            <a:spLocks noChangeArrowheads="1"/>
          </p:cNvSpPr>
          <p:nvPr/>
        </p:nvSpPr>
        <p:spPr bwMode="auto">
          <a:xfrm>
            <a:off x="685800" y="2514600"/>
            <a:ext cx="678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Gill Sans MT"/>
              </a:rPr>
              <a:t>Likelihood of implementing EE Project if OBF was not available</a:t>
            </a:r>
          </a:p>
        </p:txBody>
      </p:sp>
      <p:sp>
        <p:nvSpPr>
          <p:cNvPr id="42043" name="TextBox 5"/>
          <p:cNvSpPr txBox="1">
            <a:spLocks noChangeArrowheads="1"/>
          </p:cNvSpPr>
          <p:nvPr/>
        </p:nvSpPr>
        <p:spPr bwMode="auto">
          <a:xfrm>
            <a:off x="838200" y="1828800"/>
            <a:ext cx="7315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Gill Sans MT"/>
              </a:rPr>
              <a:t>72% of survey respondents would not have completed an EE project w/o OBF </a:t>
            </a:r>
          </a:p>
          <a:p>
            <a:pPr>
              <a:buFont typeface="Arial" charset="0"/>
              <a:buChar char="•"/>
            </a:pPr>
            <a:r>
              <a:rPr lang="en-US" sz="1600">
                <a:latin typeface="Gill Sans MT"/>
              </a:rPr>
              <a:t>11% had a moderate likelihood ;12% had a high likelihood</a:t>
            </a:r>
          </a:p>
        </p:txBody>
      </p:sp>
      <p:sp>
        <p:nvSpPr>
          <p:cNvPr id="42044" name="TextBox 6"/>
          <p:cNvSpPr txBox="1">
            <a:spLocks noChangeArrowheads="1"/>
          </p:cNvSpPr>
          <p:nvPr/>
        </p:nvSpPr>
        <p:spPr bwMode="auto">
          <a:xfrm>
            <a:off x="4876800" y="6172200"/>
            <a:ext cx="3581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Gill Sans MT"/>
              </a:rPr>
              <a:t>CIA = Commercial/Industrial/Agriculture</a:t>
            </a:r>
          </a:p>
          <a:p>
            <a:r>
              <a:rPr lang="en-US" sz="1400">
                <a:latin typeface="Gill Sans MT"/>
              </a:rPr>
              <a:t>G&amp;I = Government &amp; Institutional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Gill Sans MT"/>
              </a:rPr>
              <a:t>Is OBF enabling EE projects that would otherwise not occur?</a:t>
            </a:r>
            <a:endParaRPr lang="en-US" smtClean="0"/>
          </a:p>
        </p:txBody>
      </p:sp>
      <p:pic>
        <p:nvPicPr>
          <p:cNvPr id="43010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0" y="2438400"/>
            <a:ext cx="5638800" cy="3429000"/>
          </a:xfrm>
        </p:spPr>
      </p:pic>
      <p:sp>
        <p:nvSpPr>
          <p:cNvPr id="43011" name="TextBox 4"/>
          <p:cNvSpPr txBox="1">
            <a:spLocks noChangeArrowheads="1"/>
          </p:cNvSpPr>
          <p:nvPr/>
        </p:nvSpPr>
        <p:spPr bwMode="auto">
          <a:xfrm>
            <a:off x="152400" y="2667000"/>
            <a:ext cx="28194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Vendors who help deliver OBF agree that it enables them to sell EE projects. 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86% of vendors surveyed reported OBF was important or very important. </a:t>
            </a:r>
          </a:p>
        </p:txBody>
      </p:sp>
      <p:sp>
        <p:nvSpPr>
          <p:cNvPr id="43012" name="TextBox 5"/>
          <p:cNvSpPr txBox="1">
            <a:spLocks noChangeArrowheads="1"/>
          </p:cNvSpPr>
          <p:nvPr/>
        </p:nvSpPr>
        <p:spPr bwMode="auto">
          <a:xfrm>
            <a:off x="3276600" y="1828800"/>
            <a:ext cx="5257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Importance of OBF in Helping Vendors Sell EE Projects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264525" cy="1216025"/>
          </a:xfrm>
        </p:spPr>
        <p:txBody>
          <a:bodyPr/>
          <a:lstStyle/>
          <a:p>
            <a:r>
              <a:rPr lang="en-US" smtClean="0">
                <a:latin typeface="Gill Sans MT"/>
              </a:rPr>
              <a:t>Does OBF support comprehensiveness?</a:t>
            </a:r>
          </a:p>
        </p:txBody>
      </p:sp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267200"/>
          </a:xfrm>
        </p:spPr>
        <p:txBody>
          <a:bodyPr/>
          <a:lstStyle/>
          <a:p>
            <a:r>
              <a:rPr lang="en-US" sz="2400" smtClean="0">
                <a:latin typeface="Gill Sans MT"/>
              </a:rPr>
              <a:t>OBF has the potential to encourage comprehensiveness via bundling measures with longer paybacks and shorter paybacks</a:t>
            </a:r>
          </a:p>
          <a:p>
            <a:r>
              <a:rPr lang="en-US" sz="2400" smtClean="0">
                <a:latin typeface="Gill Sans MT"/>
              </a:rPr>
              <a:t>Currently, 75% of customers reported using OBF on lighting projects because they were not offered other types of equipment at the time they decided to do the project</a:t>
            </a:r>
          </a:p>
          <a:p>
            <a:r>
              <a:rPr lang="en-US" sz="2400" smtClean="0">
                <a:latin typeface="Gill Sans MT"/>
              </a:rPr>
              <a:t>SDG&amp;E has an effective policy to encourage comprehensiveness</a:t>
            </a:r>
            <a:endParaRPr lang="en-US" sz="2000" smtClean="0">
              <a:latin typeface="Gill Sans MT"/>
            </a:endParaRPr>
          </a:p>
          <a:p>
            <a:pPr lvl="1"/>
            <a:r>
              <a:rPr lang="en-US" sz="2400" smtClean="0">
                <a:latin typeface="Gill Sans MT"/>
              </a:rPr>
              <a:t>Lighting &amp; low cost measures = 3 year payback</a:t>
            </a:r>
          </a:p>
          <a:p>
            <a:pPr lvl="1"/>
            <a:r>
              <a:rPr lang="en-US" sz="2400" smtClean="0">
                <a:latin typeface="Gill Sans MT"/>
              </a:rPr>
              <a:t>Comprehensive = 5 year</a:t>
            </a:r>
          </a:p>
          <a:p>
            <a:pPr lvl="1">
              <a:buFont typeface="Verdana" pitchFamily="34" charset="0"/>
              <a:buNone/>
            </a:pPr>
            <a:endParaRPr lang="en-US" sz="2400" i="1" smtClean="0">
              <a:latin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216025"/>
          </a:xfrm>
        </p:spPr>
        <p:txBody>
          <a:bodyPr/>
          <a:lstStyle/>
          <a:p>
            <a:r>
              <a:rPr lang="en-US" smtClean="0">
                <a:latin typeface="Gill Sans MT"/>
              </a:rPr>
              <a:t>What source of capital do customers prefer?</a:t>
            </a:r>
          </a:p>
        </p:txBody>
      </p:sp>
      <p:pic>
        <p:nvPicPr>
          <p:cNvPr id="45058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514600"/>
            <a:ext cx="5486400" cy="3276600"/>
          </a:xfrm>
        </p:spPr>
      </p:pic>
      <p:sp>
        <p:nvSpPr>
          <p:cNvPr id="45059" name="TextBox 4"/>
          <p:cNvSpPr txBox="1">
            <a:spLocks noChangeArrowheads="1"/>
          </p:cNvSpPr>
          <p:nvPr/>
        </p:nvSpPr>
        <p:spPr bwMode="auto">
          <a:xfrm>
            <a:off x="228600" y="2057400"/>
            <a:ext cx="464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Capital Provider Preference: Utility or Bank</a:t>
            </a:r>
          </a:p>
        </p:txBody>
      </p:sp>
      <p:sp>
        <p:nvSpPr>
          <p:cNvPr id="45060" name="TextBox 5"/>
          <p:cNvSpPr txBox="1">
            <a:spLocks noChangeArrowheads="1"/>
          </p:cNvSpPr>
          <p:nvPr/>
        </p:nvSpPr>
        <p:spPr bwMode="auto">
          <a:xfrm>
            <a:off x="5638800" y="2590800"/>
            <a:ext cx="33528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Cadmus surveyed OBF participants about whether they preferred the loan money come from their energy utility or from a bank. 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76% of respondents had no preference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24% preferred the utility</a:t>
            </a:r>
          </a:p>
          <a:p>
            <a:endParaRPr lang="en-US">
              <a:latin typeface="Gill Sans MT"/>
            </a:endParaRPr>
          </a:p>
          <a:p>
            <a:endParaRPr lang="en-US">
              <a:latin typeface="Gill Sans MT"/>
            </a:endParaRPr>
          </a:p>
          <a:p>
            <a:endParaRPr lang="en-US">
              <a:latin typeface="Gill Sans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Gill Sans MT"/>
              </a:rPr>
              <a:t>Preference for tariff vs. loan</a:t>
            </a:r>
          </a:p>
        </p:txBody>
      </p:sp>
      <p:sp>
        <p:nvSpPr>
          <p:cNvPr id="460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200" smtClean="0">
                <a:latin typeface="Gill Sans MT"/>
              </a:rPr>
              <a:t>Findings from non-participant focus groups:</a:t>
            </a:r>
          </a:p>
          <a:p>
            <a:r>
              <a:rPr lang="en-US" sz="2200" smtClean="0">
                <a:latin typeface="Gill Sans MT"/>
              </a:rPr>
              <a:t>Decision makers liked both loan and tariff options because they are bill neutral and simplify payments. But they wanted to know more details before stating a preference. </a:t>
            </a:r>
          </a:p>
          <a:p>
            <a:r>
              <a:rPr lang="en-US" sz="2200" smtClean="0">
                <a:latin typeface="Gill Sans MT"/>
              </a:rPr>
              <a:t>Renters favored the tariff more because the repayment is tied to the meter and not the occupant</a:t>
            </a:r>
          </a:p>
          <a:p>
            <a:r>
              <a:rPr lang="en-US" sz="2200" smtClean="0">
                <a:latin typeface="Gill Sans MT"/>
              </a:rPr>
              <a:t>Owners were concerned about how a tariff would affect buying and selling transactions</a:t>
            </a:r>
          </a:p>
          <a:p>
            <a:r>
              <a:rPr lang="en-US" sz="2200" smtClean="0">
                <a:latin typeface="Gill Sans MT"/>
              </a:rPr>
              <a:t>Participants ranked </a:t>
            </a:r>
            <a:r>
              <a:rPr lang="en-US" sz="2200" b="1" i="1" smtClean="0">
                <a:latin typeface="Gill Sans MT"/>
              </a:rPr>
              <a:t>low interest rates </a:t>
            </a:r>
            <a:r>
              <a:rPr lang="en-US" sz="2200" smtClean="0">
                <a:latin typeface="Gill Sans MT"/>
              </a:rPr>
              <a:t>and </a:t>
            </a:r>
            <a:r>
              <a:rPr lang="en-US" sz="2200" b="1" i="1" smtClean="0">
                <a:latin typeface="Gill Sans MT"/>
              </a:rPr>
              <a:t>bill neutrality </a:t>
            </a:r>
            <a:r>
              <a:rPr lang="en-US" sz="2200" smtClean="0">
                <a:latin typeface="Gill Sans MT"/>
              </a:rPr>
              <a:t>as their two most important criteria for financing a EE project</a:t>
            </a:r>
          </a:p>
          <a:p>
            <a:endParaRPr lang="en-US" sz="2400" smtClean="0"/>
          </a:p>
          <a:p>
            <a:pPr>
              <a:buFontTx/>
              <a:buNone/>
            </a:pPr>
            <a:endParaRPr lang="en-US" sz="240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Gill Sans MT"/>
              </a:rPr>
              <a:t>Would customers be interested in financing at below-market rates?</a:t>
            </a:r>
          </a:p>
        </p:txBody>
      </p:sp>
      <p:pic>
        <p:nvPicPr>
          <p:cNvPr id="47106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209800"/>
            <a:ext cx="5181600" cy="3505200"/>
          </a:xfrm>
        </p:spPr>
      </p:pic>
      <p:sp>
        <p:nvSpPr>
          <p:cNvPr id="47107" name="TextBox 4"/>
          <p:cNvSpPr txBox="1">
            <a:spLocks noChangeArrowheads="1"/>
          </p:cNvSpPr>
          <p:nvPr/>
        </p:nvSpPr>
        <p:spPr bwMode="auto">
          <a:xfrm>
            <a:off x="0" y="1828800"/>
            <a:ext cx="6629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latin typeface="Gill Sans MT"/>
              </a:rPr>
              <a:t>Cumulative Distribution of Willingness to Pay* (Predicted Values)</a:t>
            </a:r>
          </a:p>
        </p:txBody>
      </p:sp>
      <p:sp>
        <p:nvSpPr>
          <p:cNvPr id="47108" name="TextBox 5"/>
          <p:cNvSpPr txBox="1">
            <a:spLocks noChangeArrowheads="1"/>
          </p:cNvSpPr>
          <p:nvPr/>
        </p:nvSpPr>
        <p:spPr bwMode="auto">
          <a:xfrm>
            <a:off x="5715000" y="2286000"/>
            <a:ext cx="34290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>
                <a:latin typeface="Gill Sans MT"/>
              </a:rPr>
              <a:t>Participant Survey Results</a:t>
            </a:r>
          </a:p>
          <a:p>
            <a:r>
              <a:rPr lang="en-US">
                <a:latin typeface="Gill Sans MT"/>
              </a:rPr>
              <a:t>Mean willingness to pay (WTP) = 3.27% APR</a:t>
            </a:r>
          </a:p>
          <a:p>
            <a:r>
              <a:rPr lang="en-US">
                <a:latin typeface="Gill Sans MT"/>
              </a:rPr>
              <a:t>90% confidence interval between 2.87% and 4.04% APR</a:t>
            </a:r>
          </a:p>
          <a:p>
            <a:endParaRPr lang="en-US">
              <a:latin typeface="Gill Sans MT"/>
            </a:endParaRPr>
          </a:p>
          <a:p>
            <a:r>
              <a:rPr lang="en-US" u="sng">
                <a:latin typeface="Gill Sans MT"/>
              </a:rPr>
              <a:t>Focus Group Participants</a:t>
            </a:r>
          </a:p>
          <a:p>
            <a:r>
              <a:rPr lang="en-US">
                <a:latin typeface="Gill Sans MT"/>
              </a:rPr>
              <a:t>Thought 2-3% would be an acceptable rate for EE investments</a:t>
            </a:r>
          </a:p>
          <a:p>
            <a:endParaRPr lang="en-US">
              <a:latin typeface="Gill Sans MT"/>
            </a:endParaRPr>
          </a:p>
          <a:p>
            <a:endParaRPr lang="en-US">
              <a:latin typeface="Gill Sans MT"/>
            </a:endParaRPr>
          </a:p>
        </p:txBody>
      </p:sp>
      <p:sp>
        <p:nvSpPr>
          <p:cNvPr id="47109" name="TextBox 6"/>
          <p:cNvSpPr txBox="1">
            <a:spLocks noChangeArrowheads="1"/>
          </p:cNvSpPr>
          <p:nvPr/>
        </p:nvSpPr>
        <p:spPr bwMode="auto">
          <a:xfrm>
            <a:off x="990600" y="5715000"/>
            <a:ext cx="5638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Gill Sans MT"/>
              </a:rPr>
              <a:t>*Double bounded dichotomous choice model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296400" cy="1216025"/>
          </a:xfrm>
        </p:spPr>
        <p:txBody>
          <a:bodyPr/>
          <a:lstStyle/>
          <a:p>
            <a:r>
              <a:rPr lang="en-US" sz="3600" smtClean="0">
                <a:latin typeface="Gill Sans MT"/>
              </a:rPr>
              <a:t>If customers had to choose between financing and rebates, which would they prefer?</a:t>
            </a:r>
          </a:p>
        </p:txBody>
      </p:sp>
      <p:pic>
        <p:nvPicPr>
          <p:cNvPr id="48130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2209800"/>
            <a:ext cx="5867400" cy="3429000"/>
          </a:xfrm>
        </p:spPr>
      </p:pic>
      <p:sp>
        <p:nvSpPr>
          <p:cNvPr id="48131" name="TextBox 4"/>
          <p:cNvSpPr txBox="1">
            <a:spLocks noChangeArrowheads="1"/>
          </p:cNvSpPr>
          <p:nvPr/>
        </p:nvSpPr>
        <p:spPr bwMode="auto">
          <a:xfrm>
            <a:off x="457200" y="1752600"/>
            <a:ext cx="533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Gill Sans MT"/>
              </a:rPr>
              <a:t>Preference for 0% Financing vs. Rebates</a:t>
            </a:r>
          </a:p>
        </p:txBody>
      </p:sp>
      <p:sp>
        <p:nvSpPr>
          <p:cNvPr id="48132" name="TextBox 5"/>
          <p:cNvSpPr txBox="1">
            <a:spLocks noChangeArrowheads="1"/>
          </p:cNvSpPr>
          <p:nvPr/>
        </p:nvSpPr>
        <p:spPr bwMode="auto">
          <a:xfrm>
            <a:off x="6172200" y="3048000"/>
            <a:ext cx="28194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46% of participants surveyed preferred financing. 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Gill Sans MT"/>
              </a:rPr>
              <a:t>Customers who were undecided wanted to know which was the greater value</a:t>
            </a:r>
          </a:p>
          <a:p>
            <a:endParaRPr lang="en-US" i="1">
              <a:latin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dmus PowerPoint 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Cadmus PowerPoint Template</Template>
  <TotalTime>207</TotalTime>
  <Words>555</Words>
  <Application>Microsoft Office PowerPoint</Application>
  <PresentationFormat>On-screen Show (4:3)</PresentationFormat>
  <Paragraphs>101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Verdana</vt:lpstr>
      <vt:lpstr>Gill Sans MT</vt:lpstr>
      <vt:lpstr>Times New Roman</vt:lpstr>
      <vt:lpstr>Cadmus PowerPoint Template</vt:lpstr>
      <vt:lpstr>2_Custom Design</vt:lpstr>
      <vt:lpstr>Profile</vt:lpstr>
      <vt:lpstr>Profile</vt:lpstr>
      <vt:lpstr>Slide 1</vt:lpstr>
      <vt:lpstr>Why do customers use OBF?</vt:lpstr>
      <vt:lpstr>Is OBF enabling EE projects that would otherwise not occur?</vt:lpstr>
      <vt:lpstr>Is OBF enabling EE projects that would otherwise not occur?</vt:lpstr>
      <vt:lpstr>Does OBF support comprehensiveness?</vt:lpstr>
      <vt:lpstr>What source of capital do customers prefer?</vt:lpstr>
      <vt:lpstr>Preference for tariff vs. loan</vt:lpstr>
      <vt:lpstr>Would customers be interested in financing at below-market rates?</vt:lpstr>
      <vt:lpstr>If customers had to choose between financing and rebates, which would they prefer?</vt:lpstr>
      <vt:lpstr>Slide 10</vt:lpstr>
      <vt:lpstr>Thank you!</vt:lpstr>
    </vt:vector>
  </TitlesOfParts>
  <Company>The Cadmus Group,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Cynthia Kan</dc:creator>
  <cp:lastModifiedBy>Jean A. Lamming</cp:lastModifiedBy>
  <cp:revision>56</cp:revision>
  <dcterms:created xsi:type="dcterms:W3CDTF">2012-02-02T19:04:56Z</dcterms:created>
  <dcterms:modified xsi:type="dcterms:W3CDTF">2012-02-08T00:39:35Z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Description0">
    <vt:lpwstr>Cadmus PowerPoint Template</vt:lpwstr>
  </property>
</Properties>
</file>