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8" r:id="rId3"/>
    <p:sldId id="276" r:id="rId4"/>
    <p:sldId id="279" r:id="rId5"/>
    <p:sldId id="280" r:id="rId6"/>
    <p:sldId id="28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28B09C-96EA-4118-88A6-69ADB994F4B4}">
          <p14:sldIdLst>
            <p14:sldId id="256"/>
            <p14:sldId id="278"/>
            <p14:sldId id="276"/>
            <p14:sldId id="279"/>
            <p14:sldId id="280"/>
            <p14:sldId id="281"/>
          </p14:sldIdLst>
        </p14:section>
        <p14:section name="Untitled Section" id="{08EA202C-F7BF-4184-94B9-44815F6C78DF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E0000"/>
    <a:srgbClr val="CED0D4"/>
    <a:srgbClr val="4A626A"/>
    <a:srgbClr val="4B4B4B"/>
    <a:srgbClr val="FFD151"/>
    <a:srgbClr val="605240"/>
    <a:srgbClr val="558170"/>
    <a:srgbClr val="323232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3F56F-7360-4D46-8015-BB5910345D88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E205-3A67-42AD-927F-C60784F2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9A3842-9CA4-4969-8971-F6B670A0DB50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9B3A78-FE2B-47B4-9E79-8B1A4E94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077"/>
            <a:ext cx="7772400" cy="958438"/>
          </a:xfrm>
        </p:spPr>
        <p:txBody>
          <a:bodyPr anchor="b">
            <a:normAutofit/>
          </a:bodyPr>
          <a:lstStyle>
            <a:lvl1pPr algn="l">
              <a:defRPr sz="4000"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54590"/>
            <a:ext cx="7772400" cy="1655762"/>
          </a:xfrm>
        </p:spPr>
        <p:txBody>
          <a:bodyPr/>
          <a:lstStyle>
            <a:lvl1pPr marL="0" indent="0" algn="l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00741"/>
            <a:ext cx="2057400" cy="365125"/>
          </a:xfrm>
        </p:spPr>
        <p:txBody>
          <a:bodyPr/>
          <a:lstStyle/>
          <a:p>
            <a:r>
              <a:rPr lang="en-US" dirty="0" smtClean="0"/>
              <a:t>4/28/2015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74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33A416C9-3E56-4356-B5A5-07CC071796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2862515"/>
            <a:ext cx="77724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7" y="763255"/>
            <a:ext cx="2130356" cy="7634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377344" y="6400741"/>
            <a:ext cx="1242873" cy="45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4/28/2015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54097"/>
            <a:ext cx="3886200" cy="50228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54097"/>
            <a:ext cx="3886200" cy="50228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4/28/2015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4/28/2015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4/28/2015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8138" y="292100"/>
            <a:ext cx="8348662" cy="56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1288" y="6518275"/>
            <a:ext cx="12192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3A095-613F-4E3F-BFA7-0A80FD355C62}" type="slidenum">
              <a:rPr 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628650" y="6374107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4/28/2015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9608"/>
            <a:ext cx="7886700" cy="507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741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B2064A8-2D2A-42FC-B352-9653EA5A4B0A}" type="datetime1">
              <a:rPr lang="en-US" smtClean="0"/>
              <a:t>10/30/2015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741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A416C9-3E56-4356-B5A5-07CC071796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6356351"/>
            <a:ext cx="78867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57" y="6418497"/>
            <a:ext cx="102053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9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 To-Code Pilot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026"/>
            <a:ext cx="7772400" cy="16557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Devin Rauss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CPUC Existing Baseline Workshop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190" y="3586585"/>
            <a:ext cx="1897602" cy="1908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5523" y="3586585"/>
            <a:ext cx="1897602" cy="1908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0856" y="3586585"/>
            <a:ext cx="1897602" cy="1908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36189" y="3586585"/>
            <a:ext cx="1897602" cy="1908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4/28/2015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1" y="3627040"/>
            <a:ext cx="1907595" cy="19075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0190" y="3586585"/>
            <a:ext cx="190604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00856" y="3586582"/>
            <a:ext cx="1897602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53154"/>
              </p:ext>
            </p:extLst>
          </p:nvPr>
        </p:nvGraphicFramePr>
        <p:xfrm>
          <a:off x="6536188" y="3627040"/>
          <a:ext cx="1907595" cy="190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5" imgW="1828800" imgH="1828800" progId="Photoshop.Image.15">
                  <p:embed/>
                </p:oleObj>
              </mc:Choice>
              <mc:Fallback>
                <p:oleObj name="Image" r:id="rId5" imgW="1828800" imgH="182880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6188" y="3627040"/>
                        <a:ext cx="1907595" cy="190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536189" y="3586582"/>
            <a:ext cx="1907594" cy="45719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66603"/>
              </p:ext>
            </p:extLst>
          </p:nvPr>
        </p:nvGraphicFramePr>
        <p:xfrm>
          <a:off x="2671283" y="3634350"/>
          <a:ext cx="1900283" cy="190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7" imgW="1828800" imgH="1828800" progId="Photoshop.Image.15">
                  <p:embed/>
                </p:oleObj>
              </mc:Choice>
              <mc:Fallback>
                <p:oleObj name="Image" r:id="rId7" imgW="1828800" imgH="182880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283" y="3634350"/>
                        <a:ext cx="1900283" cy="190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671283" y="3586582"/>
            <a:ext cx="190028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4346" y="6471821"/>
            <a:ext cx="204186" cy="20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00855" y="3627040"/>
            <a:ext cx="1901952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Resources Pilot Overview</a:t>
            </a:r>
          </a:p>
          <a:p>
            <a:endParaRPr lang="en-US" dirty="0"/>
          </a:p>
          <a:p>
            <a:r>
              <a:rPr lang="en-US" dirty="0" smtClean="0"/>
              <a:t>Pilot Concept</a:t>
            </a:r>
          </a:p>
          <a:p>
            <a:pPr lvl="1"/>
            <a:r>
              <a:rPr lang="en-US" dirty="0" smtClean="0"/>
              <a:t>Region/Buildings</a:t>
            </a:r>
          </a:p>
          <a:p>
            <a:pPr lvl="1"/>
            <a:r>
              <a:rPr lang="en-US" dirty="0" smtClean="0"/>
              <a:t>Program Type</a:t>
            </a:r>
          </a:p>
          <a:p>
            <a:pPr lvl="1"/>
            <a:r>
              <a:rPr lang="en-US" dirty="0" smtClean="0"/>
              <a:t>End-use/measures</a:t>
            </a:r>
          </a:p>
          <a:p>
            <a:endParaRPr lang="en-US" dirty="0"/>
          </a:p>
          <a:p>
            <a:r>
              <a:rPr lang="en-US" dirty="0" smtClean="0"/>
              <a:t>EM&amp;V</a:t>
            </a:r>
          </a:p>
          <a:p>
            <a:endParaRPr lang="en-US" dirty="0"/>
          </a:p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1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6400" y="1117600"/>
            <a:ext cx="4610100" cy="510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The PRP seeks to:</a:t>
            </a:r>
          </a:p>
          <a:p>
            <a:pPr marL="0" inden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r>
              <a:rPr lang="en-US" sz="2000" dirty="0" smtClean="0"/>
              <a:t>Investigate and demonstrate how preferred resources may:</a:t>
            </a:r>
          </a:p>
          <a:p>
            <a:pPr lvl="1">
              <a:lnSpc>
                <a:spcPct val="100000"/>
              </a:lnSpc>
            </a:pPr>
            <a:r>
              <a:rPr lang="en-US" sz="1900" dirty="0" smtClean="0"/>
              <a:t>offset growth in the pilot project region</a:t>
            </a:r>
          </a:p>
          <a:p>
            <a:pPr lvl="1">
              <a:lnSpc>
                <a:spcPct val="100000"/>
              </a:lnSpc>
            </a:pPr>
            <a:r>
              <a:rPr lang="en-US" sz="1900" dirty="0" smtClean="0"/>
              <a:t>reduce or eliminate the need for additional natural gas power plants</a:t>
            </a:r>
          </a:p>
          <a:p>
            <a:pPr marL="287337" lvl="1" indent="0">
              <a:lnSpc>
                <a:spcPct val="85000"/>
              </a:lnSpc>
              <a:spcBef>
                <a:spcPct val="10000"/>
              </a:spcBef>
              <a:buFont typeface="Segoe UI" panose="020B0502040204020203" pitchFamily="34" charset="0"/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Assess the capabilities of</a:t>
            </a:r>
            <a:br>
              <a:rPr lang="en-US" sz="2000" dirty="0" smtClean="0"/>
            </a:br>
            <a:r>
              <a:rPr lang="en-US" sz="2000" dirty="0" smtClean="0"/>
              <a:t>preferred resources and inform</a:t>
            </a:r>
            <a:br>
              <a:rPr lang="en-US" sz="2000" dirty="0" smtClean="0"/>
            </a:br>
            <a:r>
              <a:rPr lang="en-US" sz="2000" dirty="0" smtClean="0"/>
              <a:t>the development of the grid</a:t>
            </a:r>
            <a:br>
              <a:rPr lang="en-US" sz="2000" dirty="0" smtClean="0"/>
            </a:br>
            <a:r>
              <a:rPr lang="en-US" sz="2000" dirty="0" smtClean="0"/>
              <a:t>of the future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Contribute toward</a:t>
            </a:r>
            <a:br>
              <a:rPr lang="en-US" sz="2000" dirty="0" smtClean="0"/>
            </a:br>
            <a:r>
              <a:rPr lang="en-US" sz="2000" dirty="0" smtClean="0"/>
              <a:t>California’s environmental and renewable energy goals</a:t>
            </a:r>
          </a:p>
          <a:p>
            <a:pPr marL="739775" lvl="1" indent="-452438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marL="346075" indent="-346075"/>
            <a:endParaRPr lang="en-US" sz="20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410159" y="685800"/>
            <a:ext cx="4695741" cy="5537200"/>
            <a:chOff x="4267201" y="685800"/>
            <a:chExt cx="4838699" cy="5670782"/>
          </a:xfrm>
        </p:grpSpPr>
        <p:pic>
          <p:nvPicPr>
            <p:cNvPr id="8" name="Picture 7" descr="SCE Service Territo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913"/>
            <a:stretch/>
          </p:blipFill>
          <p:spPr>
            <a:xfrm>
              <a:off x="4953000" y="685800"/>
              <a:ext cx="4152900" cy="3703638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1" y="3941305"/>
              <a:ext cx="3428999" cy="241527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315200" y="3505200"/>
              <a:ext cx="457200" cy="266700"/>
            </a:xfrm>
            <a:prstGeom prst="roundRect">
              <a:avLst/>
            </a:prstGeom>
            <a:solidFill>
              <a:srgbClr val="007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PRP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419600" y="3657600"/>
              <a:ext cx="2895600" cy="283705"/>
            </a:xfrm>
            <a:prstGeom prst="line">
              <a:avLst/>
            </a:prstGeom>
            <a:ln w="28575">
              <a:solidFill>
                <a:srgbClr val="007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 flipH="1">
              <a:off x="7543800" y="3638550"/>
              <a:ext cx="228600" cy="878682"/>
            </a:xfrm>
            <a:prstGeom prst="line">
              <a:avLst/>
            </a:prstGeom>
            <a:ln w="28575">
              <a:solidFill>
                <a:srgbClr val="007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76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Objective: Collect data on impact to adoption rate when below code savings are incentivized</a:t>
            </a:r>
          </a:p>
          <a:p>
            <a:endParaRPr lang="en-US" sz="1800" dirty="0"/>
          </a:p>
          <a:p>
            <a:r>
              <a:rPr lang="en-US" sz="1800" dirty="0" smtClean="0"/>
              <a:t>Target commercial buildings in PRP region, given their significance in load</a:t>
            </a:r>
          </a:p>
          <a:p>
            <a:pPr lvl="1"/>
            <a:r>
              <a:rPr lang="en-US" sz="1600" dirty="0" smtClean="0"/>
              <a:t>Commercial offices are largest load</a:t>
            </a:r>
          </a:p>
          <a:p>
            <a:pPr lvl="1"/>
            <a:r>
              <a:rPr lang="en-US" sz="1600" dirty="0" smtClean="0"/>
              <a:t>Refrigeration significant end-use</a:t>
            </a:r>
          </a:p>
          <a:p>
            <a:pPr lvl="1"/>
            <a:endParaRPr lang="en-US" sz="1600" dirty="0" smtClean="0"/>
          </a:p>
          <a:p>
            <a:r>
              <a:rPr lang="en-US" sz="1800" dirty="0"/>
              <a:t>End-uses/measures being considered:</a:t>
            </a:r>
          </a:p>
          <a:p>
            <a:pPr lvl="1"/>
            <a:r>
              <a:rPr lang="en-US" sz="1600" dirty="0"/>
              <a:t>Lighting controls to influence overall system </a:t>
            </a:r>
            <a:r>
              <a:rPr lang="en-US" sz="1600" dirty="0" smtClean="0"/>
              <a:t>upgrade (offices)</a:t>
            </a:r>
            <a:endParaRPr lang="en-US" sz="1600" dirty="0"/>
          </a:p>
          <a:p>
            <a:pPr lvl="1"/>
            <a:r>
              <a:rPr lang="en-US" sz="1600" dirty="0"/>
              <a:t>HVAC </a:t>
            </a:r>
            <a:r>
              <a:rPr lang="en-US" sz="1600" dirty="0" smtClean="0"/>
              <a:t>controls (offices)</a:t>
            </a:r>
            <a:endParaRPr lang="en-US" sz="1600" dirty="0"/>
          </a:p>
          <a:p>
            <a:pPr lvl="1"/>
            <a:r>
              <a:rPr lang="en-US" sz="1600" dirty="0"/>
              <a:t>Refrigeration </a:t>
            </a:r>
            <a:r>
              <a:rPr lang="en-US" sz="1600" dirty="0" smtClean="0"/>
              <a:t>controls (refrigerated warehouse and supermarket)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dirty="0" smtClean="0"/>
              <a:t>Leverage existing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programs and core programs</a:t>
            </a:r>
          </a:p>
          <a:p>
            <a:pPr lvl="1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parties target commercial offices</a:t>
            </a:r>
          </a:p>
          <a:p>
            <a:pPr lvl="1"/>
            <a:r>
              <a:rPr lang="en-US" sz="1600" dirty="0" smtClean="0"/>
              <a:t>Account managers target refrigeration</a:t>
            </a:r>
          </a:p>
          <a:p>
            <a:pPr lvl="1"/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EM&amp;V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design will be developed</a:t>
            </a:r>
          </a:p>
          <a:p>
            <a:pPr lvl="1"/>
            <a:r>
              <a:rPr lang="en-US" dirty="0" smtClean="0"/>
              <a:t>Utilizing Randomized Control Trial (RCT) methodology for experimental design</a:t>
            </a:r>
          </a:p>
          <a:p>
            <a:pPr lvl="1"/>
            <a:endParaRPr lang="en-US" dirty="0"/>
          </a:p>
          <a:p>
            <a:r>
              <a:rPr lang="en-US" dirty="0" smtClean="0"/>
              <a:t>Third party evaluation</a:t>
            </a:r>
          </a:p>
          <a:p>
            <a:pPr lvl="1"/>
            <a:r>
              <a:rPr lang="en-US" dirty="0" smtClean="0"/>
              <a:t>Coordinating with impact evaluation team up front on pilot/experimental design</a:t>
            </a:r>
          </a:p>
          <a:p>
            <a:pPr lvl="2"/>
            <a:r>
              <a:rPr lang="en-US" dirty="0" smtClean="0"/>
              <a:t>Validate experimental assignment and present sampling plan</a:t>
            </a:r>
          </a:p>
          <a:p>
            <a:pPr lvl="2"/>
            <a:r>
              <a:rPr lang="en-US" dirty="0" smtClean="0"/>
              <a:t>Ex-post evaluation by third party evaluator</a:t>
            </a:r>
          </a:p>
          <a:p>
            <a:pPr lvl="2"/>
            <a:r>
              <a:rPr lang="en-US" dirty="0" smtClean="0"/>
              <a:t>Results validated by ED impact evaluator</a:t>
            </a:r>
          </a:p>
        </p:txBody>
      </p:sp>
    </p:spTree>
    <p:extLst>
      <p:ext uri="{BB962C8B-B14F-4D97-AF65-F5344CB8AC3E}">
        <p14:creationId xmlns:p14="http://schemas.microsoft.com/office/powerpoint/2010/main" val="395389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to file Advice Letter before the end of Q2</a:t>
            </a:r>
          </a:p>
          <a:p>
            <a:pPr lvl="1"/>
            <a:r>
              <a:rPr lang="en-US" dirty="0" smtClean="0"/>
              <a:t>Actively working RCT analysis</a:t>
            </a:r>
          </a:p>
          <a:p>
            <a:pPr lvl="2"/>
            <a:r>
              <a:rPr lang="en-US" dirty="0" smtClean="0"/>
              <a:t>Once complete, pilot design will be finalized</a:t>
            </a:r>
          </a:p>
          <a:p>
            <a:pPr lvl="1"/>
            <a:r>
              <a:rPr lang="en-US" dirty="0" smtClean="0"/>
              <a:t>Stakeholder outreach prior to filing</a:t>
            </a:r>
          </a:p>
          <a:p>
            <a:endParaRPr lang="en-US" dirty="0"/>
          </a:p>
          <a:p>
            <a:r>
              <a:rPr lang="en-US" dirty="0" smtClean="0"/>
              <a:t>Approval Q3 of 2015</a:t>
            </a:r>
            <a:endParaRPr lang="en-US" dirty="0"/>
          </a:p>
          <a:p>
            <a:pPr lvl="1"/>
            <a:r>
              <a:rPr lang="en-US" dirty="0" smtClean="0"/>
              <a:t>Pilot will run for 1 full year after approval</a:t>
            </a:r>
          </a:p>
          <a:p>
            <a:pPr lvl="1"/>
            <a:endParaRPr lang="en-US" dirty="0"/>
          </a:p>
          <a:p>
            <a:r>
              <a:rPr lang="en-US" dirty="0" smtClean="0"/>
              <a:t>Pending timing of Phase 3 and approval of AL, preliminary or final results will be leveraged to inform Phase 3</a:t>
            </a:r>
          </a:p>
        </p:txBody>
      </p:sp>
    </p:spTree>
    <p:extLst>
      <p:ext uri="{BB962C8B-B14F-4D97-AF65-F5344CB8AC3E}">
        <p14:creationId xmlns:p14="http://schemas.microsoft.com/office/powerpoint/2010/main" val="271540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ison International Theme">
      <a:dk1>
        <a:sysClr val="windowText" lastClr="000000"/>
      </a:dk1>
      <a:lt1>
        <a:srgbClr val="FFFFFF"/>
      </a:lt1>
      <a:dk2>
        <a:srgbClr val="006CB5"/>
      </a:dk2>
      <a:lt2>
        <a:srgbClr val="D9D9D9"/>
      </a:lt2>
      <a:accent1>
        <a:srgbClr val="00705C"/>
      </a:accent1>
      <a:accent2>
        <a:srgbClr val="006CB5"/>
      </a:accent2>
      <a:accent3>
        <a:srgbClr val="7C7D80"/>
      </a:accent3>
      <a:accent4>
        <a:srgbClr val="FFD151"/>
      </a:accent4>
      <a:accent5>
        <a:srgbClr val="6699C8"/>
      </a:accent5>
      <a:accent6>
        <a:srgbClr val="558170"/>
      </a:accent6>
      <a:hlink>
        <a:srgbClr val="658691"/>
      </a:hlink>
      <a:folHlink>
        <a:srgbClr val="BC403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266</Words>
  <Application>Microsoft Office PowerPoint</Application>
  <PresentationFormat>On-screen Show (4:3)</PresentationFormat>
  <Paragraphs>72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Image</vt:lpstr>
      <vt:lpstr>SCE To-Code Pilot Proposal</vt:lpstr>
      <vt:lpstr>Outline</vt:lpstr>
      <vt:lpstr>PRP Overview</vt:lpstr>
      <vt:lpstr>Pilot Concept</vt:lpstr>
      <vt:lpstr>EM&amp;V</vt:lpstr>
      <vt:lpstr>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Hume</dc:creator>
  <cp:lastModifiedBy>Haro, David (Intern)</cp:lastModifiedBy>
  <cp:revision>63</cp:revision>
  <cp:lastPrinted>2015-04-27T18:46:20Z</cp:lastPrinted>
  <dcterms:created xsi:type="dcterms:W3CDTF">2015-01-21T18:18:17Z</dcterms:created>
  <dcterms:modified xsi:type="dcterms:W3CDTF">2015-10-30T15:54:30Z</dcterms:modified>
</cp:coreProperties>
</file>