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5" r:id="rId10"/>
    <p:sldId id="266" r:id="rId11"/>
    <p:sldId id="267" r:id="rId12"/>
    <p:sldId id="268" r:id="rId13"/>
    <p:sldId id="269" r:id="rId14"/>
    <p:sldId id="270" r:id="rId15"/>
    <p:sldId id="272"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9049" autoAdjust="0"/>
  </p:normalViewPr>
  <p:slideViewPr>
    <p:cSldViewPr snapToGrid="0" snapToObjects="1" showGuides="1">
      <p:cViewPr varScale="1">
        <p:scale>
          <a:sx n="121" d="100"/>
          <a:sy n="121" d="100"/>
        </p:scale>
        <p:origin x="83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004F8-BDED-4E81-8925-25EB6F576114}"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6D02E-2919-48BA-899C-CBF81762CC8E}" type="slidenum">
              <a:rPr lang="en-US" smtClean="0"/>
              <a:t>‹#›</a:t>
            </a:fld>
            <a:endParaRPr lang="en-US"/>
          </a:p>
        </p:txBody>
      </p:sp>
    </p:spTree>
    <p:extLst>
      <p:ext uri="{BB962C8B-B14F-4D97-AF65-F5344CB8AC3E}">
        <p14:creationId xmlns:p14="http://schemas.microsoft.com/office/powerpoint/2010/main" val="333106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be complicated to summarize ex-post impacts because events don’t necessarily overlap across or within contracts. The table only includes data when the contract was fully dispatched, meaning one would expect it to meet its full contract obligation in that hour.</a:t>
            </a:r>
          </a:p>
        </p:txBody>
      </p:sp>
      <p:sp>
        <p:nvSpPr>
          <p:cNvPr id="4" name="Slide Number Placeholder 3"/>
          <p:cNvSpPr>
            <a:spLocks noGrp="1"/>
          </p:cNvSpPr>
          <p:nvPr>
            <p:ph type="sldNum" sz="quarter" idx="5"/>
          </p:nvPr>
        </p:nvSpPr>
        <p:spPr/>
        <p:txBody>
          <a:bodyPr/>
          <a:lstStyle/>
          <a:p>
            <a:fld id="{8DA6D02E-2919-48BA-899C-CBF81762CC8E}" type="slidenum">
              <a:rPr lang="en-US" smtClean="0"/>
              <a:t>7</a:t>
            </a:fld>
            <a:endParaRPr lang="en-US"/>
          </a:p>
        </p:txBody>
      </p:sp>
    </p:spTree>
    <p:extLst>
      <p:ext uri="{BB962C8B-B14F-4D97-AF65-F5344CB8AC3E}">
        <p14:creationId xmlns:p14="http://schemas.microsoft.com/office/powerpoint/2010/main" val="758521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9AA5-2A49-F8A7-0909-0FA2A0E9E1FA}"/>
              </a:ext>
            </a:extLst>
          </p:cNvPr>
          <p:cNvSpPr>
            <a:spLocks noGrp="1"/>
          </p:cNvSpPr>
          <p:nvPr>
            <p:ph type="ctrTitle"/>
          </p:nvPr>
        </p:nvSpPr>
        <p:spPr>
          <a:xfrm>
            <a:off x="3252247" y="3560812"/>
            <a:ext cx="8050489" cy="1442301"/>
          </a:xfrm>
        </p:spPr>
        <p:txBody>
          <a:bodyPr anchor="b">
            <a:normAutofit/>
          </a:bodyPr>
          <a:lstStyle>
            <a:lvl1pPr algn="r">
              <a:defRPr sz="36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65B698A-8A2D-1A71-490E-B540933BB57D}"/>
              </a:ext>
            </a:extLst>
          </p:cNvPr>
          <p:cNvSpPr>
            <a:spLocks noGrp="1"/>
          </p:cNvSpPr>
          <p:nvPr>
            <p:ph type="subTitle" idx="1"/>
          </p:nvPr>
        </p:nvSpPr>
        <p:spPr>
          <a:xfrm>
            <a:off x="3252247" y="5106806"/>
            <a:ext cx="8050489" cy="1131217"/>
          </a:xfrm>
        </p:spPr>
        <p:txBody>
          <a:bodyPr>
            <a:normAutofit/>
          </a:bodyPr>
          <a:lstStyle>
            <a:lvl1pPr marL="0" indent="0" algn="r">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7BEF485-27A5-8639-B3B0-213836CC5BAD}"/>
              </a:ext>
            </a:extLst>
          </p:cNvPr>
          <p:cNvSpPr>
            <a:spLocks noGrp="1"/>
          </p:cNvSpPr>
          <p:nvPr>
            <p:ph type="dt" sz="half" idx="10"/>
          </p:nvPr>
        </p:nvSpPr>
        <p:spPr>
          <a:xfrm>
            <a:off x="9257122" y="587473"/>
            <a:ext cx="2045615" cy="365125"/>
          </a:xfrm>
        </p:spPr>
        <p:txBody>
          <a:bodyPr/>
          <a:lstStyle>
            <a:lvl1pPr>
              <a:defRPr>
                <a:solidFill>
                  <a:schemeClr val="accent5"/>
                </a:solidFill>
              </a:defRPr>
            </a:lvl1pPr>
          </a:lstStyle>
          <a:p>
            <a:fld id="{85034589-D4C2-4BB4-88E9-88EAD8714EE8}" type="datetime1">
              <a:rPr lang="en-US" smtClean="0"/>
              <a:t>5/2/2023</a:t>
            </a:fld>
            <a:endParaRPr lang="en-US" dirty="0"/>
          </a:p>
        </p:txBody>
      </p:sp>
    </p:spTree>
    <p:extLst>
      <p:ext uri="{BB962C8B-B14F-4D97-AF65-F5344CB8AC3E}">
        <p14:creationId xmlns:p14="http://schemas.microsoft.com/office/powerpoint/2010/main" val="25893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C7536-8DFA-5AC7-74C7-B983C404BDFE}"/>
              </a:ext>
            </a:extLst>
          </p:cNvPr>
          <p:cNvSpPr>
            <a:spLocks noGrp="1"/>
          </p:cNvSpPr>
          <p:nvPr>
            <p:ph type="dt" sz="half" idx="10"/>
          </p:nvPr>
        </p:nvSpPr>
        <p:spPr/>
        <p:txBody>
          <a:bodyPr/>
          <a:lstStyle/>
          <a:p>
            <a:fld id="{F78550AB-85CE-4E03-8ED5-6C3EF07A9707}" type="datetime1">
              <a:rPr lang="en-US" smtClean="0"/>
              <a:t>5/2/2023</a:t>
            </a:fld>
            <a:endParaRPr lang="en-US"/>
          </a:p>
        </p:txBody>
      </p:sp>
      <p:sp>
        <p:nvSpPr>
          <p:cNvPr id="3" name="Footer Placeholder 2">
            <a:extLst>
              <a:ext uri="{FF2B5EF4-FFF2-40B4-BE49-F238E27FC236}">
                <a16:creationId xmlns:a16="http://schemas.microsoft.com/office/drawing/2014/main" id="{3FDAAB03-37EC-E794-78C8-1171AF67EB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63E69-0C90-7D78-CC1E-A317D2A2AEDF}"/>
              </a:ext>
            </a:extLst>
          </p:cNvPr>
          <p:cNvSpPr>
            <a:spLocks noGrp="1"/>
          </p:cNvSpPr>
          <p:nvPr>
            <p:ph type="sldNum" sz="quarter" idx="12"/>
          </p:nvPr>
        </p:nvSpPr>
        <p:spPr/>
        <p:txBody>
          <a:bodyPr/>
          <a:lstStyle/>
          <a:p>
            <a:fld id="{C5CF44A8-5BD1-B84E-B3EB-10696AB18F24}" type="slidenum">
              <a:rPr lang="en-US" smtClean="0"/>
              <a:t>‹#›</a:t>
            </a:fld>
            <a:endParaRPr lang="en-US"/>
          </a:p>
        </p:txBody>
      </p:sp>
    </p:spTree>
    <p:extLst>
      <p:ext uri="{BB962C8B-B14F-4D97-AF65-F5344CB8AC3E}">
        <p14:creationId xmlns:p14="http://schemas.microsoft.com/office/powerpoint/2010/main" val="159558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9D8E-84EA-1F8B-E0A9-7A176BDB470E}"/>
              </a:ext>
            </a:extLst>
          </p:cNvPr>
          <p:cNvSpPr>
            <a:spLocks noGrp="1"/>
          </p:cNvSpPr>
          <p:nvPr>
            <p:ph type="title"/>
          </p:nvPr>
        </p:nvSpPr>
        <p:spPr>
          <a:xfrm>
            <a:off x="405354" y="433634"/>
            <a:ext cx="11381292" cy="1117074"/>
          </a:xfrm>
        </p:spPr>
        <p:txBody>
          <a:bodyPr anchor="ctr"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79AD4D-CA43-9E6E-6D95-0FE784877E67}"/>
              </a:ext>
            </a:extLst>
          </p:cNvPr>
          <p:cNvSpPr>
            <a:spLocks noGrp="1"/>
          </p:cNvSpPr>
          <p:nvPr>
            <p:ph idx="1"/>
          </p:nvPr>
        </p:nvSpPr>
        <p:spPr>
          <a:xfrm>
            <a:off x="5183188" y="1847654"/>
            <a:ext cx="6603458" cy="345963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1D14719-8210-2766-54FD-C1A6400BF6BC}"/>
              </a:ext>
            </a:extLst>
          </p:cNvPr>
          <p:cNvSpPr>
            <a:spLocks noGrp="1"/>
          </p:cNvSpPr>
          <p:nvPr>
            <p:ph type="body" sz="half" idx="2"/>
          </p:nvPr>
        </p:nvSpPr>
        <p:spPr>
          <a:xfrm>
            <a:off x="405354" y="1847654"/>
            <a:ext cx="4364609" cy="34596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9F79F-2C9A-2BA6-253A-AF7D1E054E91}"/>
              </a:ext>
            </a:extLst>
          </p:cNvPr>
          <p:cNvSpPr>
            <a:spLocks noGrp="1"/>
          </p:cNvSpPr>
          <p:nvPr>
            <p:ph type="dt" sz="half" idx="10"/>
          </p:nvPr>
        </p:nvSpPr>
        <p:spPr/>
        <p:txBody>
          <a:bodyPr/>
          <a:lstStyle/>
          <a:p>
            <a:fld id="{3072CC0D-B2A0-44C5-8A2E-ED27E7241B5A}" type="datetime1">
              <a:rPr lang="en-US" smtClean="0"/>
              <a:t>5/2/2023</a:t>
            </a:fld>
            <a:endParaRPr lang="en-US"/>
          </a:p>
        </p:txBody>
      </p:sp>
      <p:sp>
        <p:nvSpPr>
          <p:cNvPr id="6" name="Footer Placeholder 5">
            <a:extLst>
              <a:ext uri="{FF2B5EF4-FFF2-40B4-BE49-F238E27FC236}">
                <a16:creationId xmlns:a16="http://schemas.microsoft.com/office/drawing/2014/main" id="{2799AFF4-9496-A2EF-3709-CCC5F5A0A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F8F4D-FD60-7BE3-A49E-197400DD8B75}"/>
              </a:ext>
            </a:extLst>
          </p:cNvPr>
          <p:cNvSpPr>
            <a:spLocks noGrp="1"/>
          </p:cNvSpPr>
          <p:nvPr>
            <p:ph type="sldNum" sz="quarter" idx="12"/>
          </p:nvPr>
        </p:nvSpPr>
        <p:spPr/>
        <p:txBody>
          <a:bodyPr/>
          <a:lstStyle/>
          <a:p>
            <a:fld id="{C5CF44A8-5BD1-B84E-B3EB-10696AB18F24}" type="slidenum">
              <a:rPr lang="en-US" smtClean="0"/>
              <a:t>‹#›</a:t>
            </a:fld>
            <a:endParaRPr lang="en-US"/>
          </a:p>
        </p:txBody>
      </p:sp>
    </p:spTree>
    <p:extLst>
      <p:ext uri="{BB962C8B-B14F-4D97-AF65-F5344CB8AC3E}">
        <p14:creationId xmlns:p14="http://schemas.microsoft.com/office/powerpoint/2010/main" val="2534339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B155-5B56-73C3-25B6-B0A745393720}"/>
              </a:ext>
            </a:extLst>
          </p:cNvPr>
          <p:cNvSpPr>
            <a:spLocks noGrp="1"/>
          </p:cNvSpPr>
          <p:nvPr>
            <p:ph type="title"/>
          </p:nvPr>
        </p:nvSpPr>
        <p:spPr>
          <a:xfrm>
            <a:off x="405354" y="424206"/>
            <a:ext cx="4366672" cy="163319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8461E8-F2DA-5405-C452-05A0434585E2}"/>
              </a:ext>
            </a:extLst>
          </p:cNvPr>
          <p:cNvSpPr>
            <a:spLocks noGrp="1"/>
          </p:cNvSpPr>
          <p:nvPr>
            <p:ph type="pic" idx="1"/>
          </p:nvPr>
        </p:nvSpPr>
        <p:spPr>
          <a:xfrm>
            <a:off x="5183188" y="424207"/>
            <a:ext cx="6603458" cy="4845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572499A-DB22-7BF9-493C-3A162FBDB862}"/>
              </a:ext>
            </a:extLst>
          </p:cNvPr>
          <p:cNvSpPr>
            <a:spLocks noGrp="1"/>
          </p:cNvSpPr>
          <p:nvPr>
            <p:ph type="body" sz="half" idx="2"/>
          </p:nvPr>
        </p:nvSpPr>
        <p:spPr>
          <a:xfrm>
            <a:off x="405353" y="2366128"/>
            <a:ext cx="4366673" cy="29034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F843A-300E-D2CA-32BA-052A31E1BF7F}"/>
              </a:ext>
            </a:extLst>
          </p:cNvPr>
          <p:cNvSpPr>
            <a:spLocks noGrp="1"/>
          </p:cNvSpPr>
          <p:nvPr>
            <p:ph type="dt" sz="half" idx="10"/>
          </p:nvPr>
        </p:nvSpPr>
        <p:spPr/>
        <p:txBody>
          <a:bodyPr/>
          <a:lstStyle/>
          <a:p>
            <a:fld id="{E0062527-8315-4E77-87F1-40CC7338E3F3}" type="datetime1">
              <a:rPr lang="en-US" smtClean="0"/>
              <a:t>5/2/2023</a:t>
            </a:fld>
            <a:endParaRPr lang="en-US"/>
          </a:p>
        </p:txBody>
      </p:sp>
      <p:sp>
        <p:nvSpPr>
          <p:cNvPr id="6" name="Footer Placeholder 5">
            <a:extLst>
              <a:ext uri="{FF2B5EF4-FFF2-40B4-BE49-F238E27FC236}">
                <a16:creationId xmlns:a16="http://schemas.microsoft.com/office/drawing/2014/main" id="{F7503574-D254-FBB9-829A-A94770F50D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6398C-49A0-5694-6A4C-8B56DDD03B4D}"/>
              </a:ext>
            </a:extLst>
          </p:cNvPr>
          <p:cNvSpPr>
            <a:spLocks noGrp="1"/>
          </p:cNvSpPr>
          <p:nvPr>
            <p:ph type="sldNum" sz="quarter" idx="12"/>
          </p:nvPr>
        </p:nvSpPr>
        <p:spPr/>
        <p:txBody>
          <a:bodyPr/>
          <a:lstStyle/>
          <a:p>
            <a:fld id="{C5CF44A8-5BD1-B84E-B3EB-10696AB18F24}" type="slidenum">
              <a:rPr lang="en-US" smtClean="0"/>
              <a:t>‹#›</a:t>
            </a:fld>
            <a:endParaRPr lang="en-US"/>
          </a:p>
        </p:txBody>
      </p:sp>
    </p:spTree>
    <p:extLst>
      <p:ext uri="{BB962C8B-B14F-4D97-AF65-F5344CB8AC3E}">
        <p14:creationId xmlns:p14="http://schemas.microsoft.com/office/powerpoint/2010/main" val="158181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9AA5-2A49-F8A7-0909-0FA2A0E9E1FA}"/>
              </a:ext>
            </a:extLst>
          </p:cNvPr>
          <p:cNvSpPr>
            <a:spLocks noGrp="1"/>
          </p:cNvSpPr>
          <p:nvPr>
            <p:ph type="ctrTitle"/>
          </p:nvPr>
        </p:nvSpPr>
        <p:spPr>
          <a:xfrm>
            <a:off x="3223967" y="3697090"/>
            <a:ext cx="8179324" cy="1398359"/>
          </a:xfrm>
        </p:spPr>
        <p:txBody>
          <a:bodyPr anchor="b">
            <a:noAutofit/>
          </a:bodyPr>
          <a:lstStyle>
            <a:lvl1pPr algn="r">
              <a:defRPr sz="36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65B698A-8A2D-1A71-490E-B540933BB57D}"/>
              </a:ext>
            </a:extLst>
          </p:cNvPr>
          <p:cNvSpPr>
            <a:spLocks noGrp="1"/>
          </p:cNvSpPr>
          <p:nvPr>
            <p:ph type="subTitle" idx="1"/>
          </p:nvPr>
        </p:nvSpPr>
        <p:spPr>
          <a:xfrm>
            <a:off x="3223967" y="5223098"/>
            <a:ext cx="8179324" cy="969739"/>
          </a:xfrm>
        </p:spPr>
        <p:txBody>
          <a:bodyPr>
            <a:normAutofit/>
          </a:bodyPr>
          <a:lstStyle>
            <a:lvl1pPr marL="0" indent="0" algn="r">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7BEF485-27A5-8639-B3B0-213836CC5BAD}"/>
              </a:ext>
            </a:extLst>
          </p:cNvPr>
          <p:cNvSpPr>
            <a:spLocks noGrp="1"/>
          </p:cNvSpPr>
          <p:nvPr>
            <p:ph type="dt" sz="half" idx="10"/>
          </p:nvPr>
        </p:nvSpPr>
        <p:spPr>
          <a:xfrm>
            <a:off x="7390614" y="665163"/>
            <a:ext cx="3978111" cy="365125"/>
          </a:xfrm>
        </p:spPr>
        <p:txBody>
          <a:bodyPr/>
          <a:lstStyle/>
          <a:p>
            <a:fld id="{0F67AE51-32B0-4BD2-A9E4-F4F6F199E2E9}" type="datetime1">
              <a:rPr lang="en-US" smtClean="0"/>
              <a:t>5/2/2023</a:t>
            </a:fld>
            <a:endParaRPr lang="en-US"/>
          </a:p>
        </p:txBody>
      </p:sp>
    </p:spTree>
    <p:extLst>
      <p:ext uri="{BB962C8B-B14F-4D97-AF65-F5344CB8AC3E}">
        <p14:creationId xmlns:p14="http://schemas.microsoft.com/office/powerpoint/2010/main" val="220534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D523-8F13-BFD4-E346-17055DE2A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2A6C1D-DC67-B23F-9787-CDB89A6B4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286786-22DC-4DEF-EF0F-0E66870C90C3}"/>
              </a:ext>
            </a:extLst>
          </p:cNvPr>
          <p:cNvSpPr>
            <a:spLocks noGrp="1"/>
          </p:cNvSpPr>
          <p:nvPr>
            <p:ph type="dt" sz="half" idx="10"/>
          </p:nvPr>
        </p:nvSpPr>
        <p:spPr/>
        <p:txBody>
          <a:bodyPr/>
          <a:lstStyle/>
          <a:p>
            <a:fld id="{6199323A-3815-45D9-A7CC-89CB92C01876}" type="datetime1">
              <a:rPr lang="en-US" smtClean="0"/>
              <a:t>5/2/2023</a:t>
            </a:fld>
            <a:endParaRPr lang="en-US"/>
          </a:p>
        </p:txBody>
      </p:sp>
      <p:sp>
        <p:nvSpPr>
          <p:cNvPr id="5" name="Footer Placeholder 4">
            <a:extLst>
              <a:ext uri="{FF2B5EF4-FFF2-40B4-BE49-F238E27FC236}">
                <a16:creationId xmlns:a16="http://schemas.microsoft.com/office/drawing/2014/main" id="{21F8879E-BBD2-4EB9-2A51-061F27DDF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D4543-94BA-4297-3B70-CF4A979A45FA}"/>
              </a:ext>
            </a:extLst>
          </p:cNvPr>
          <p:cNvSpPr>
            <a:spLocks noGrp="1"/>
          </p:cNvSpPr>
          <p:nvPr>
            <p:ph type="sldNum" sz="quarter" idx="12"/>
          </p:nvPr>
        </p:nvSpPr>
        <p:spPr/>
        <p:txBody>
          <a:bodyPr/>
          <a:lstStyle/>
          <a:p>
            <a:fld id="{C5CF44A8-5BD1-B84E-B3EB-10696AB18F24}" type="slidenum">
              <a:rPr lang="en-US" smtClean="0"/>
              <a:t>‹#›</a:t>
            </a:fld>
            <a:endParaRPr lang="en-US"/>
          </a:p>
        </p:txBody>
      </p:sp>
    </p:spTree>
    <p:extLst>
      <p:ext uri="{BB962C8B-B14F-4D97-AF65-F5344CB8AC3E}">
        <p14:creationId xmlns:p14="http://schemas.microsoft.com/office/powerpoint/2010/main" val="102301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D27A-05C5-1B08-F3D8-149530CF8A47}"/>
              </a:ext>
            </a:extLst>
          </p:cNvPr>
          <p:cNvSpPr>
            <a:spLocks noGrp="1"/>
          </p:cNvSpPr>
          <p:nvPr>
            <p:ph type="title"/>
          </p:nvPr>
        </p:nvSpPr>
        <p:spPr>
          <a:xfrm>
            <a:off x="4741682" y="1882681"/>
            <a:ext cx="6825007" cy="1621410"/>
          </a:xfrm>
        </p:spPr>
        <p:txBody>
          <a:bodyPr anchor="b">
            <a:normAutofit/>
          </a:bodyPr>
          <a:lstStyle>
            <a:lvl1pPr algn="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176CBA-07A7-8CF0-E146-18155568B7FA}"/>
              </a:ext>
            </a:extLst>
          </p:cNvPr>
          <p:cNvSpPr>
            <a:spLocks noGrp="1"/>
          </p:cNvSpPr>
          <p:nvPr>
            <p:ph type="body" idx="1"/>
          </p:nvPr>
        </p:nvSpPr>
        <p:spPr>
          <a:xfrm>
            <a:off x="4741681" y="3720909"/>
            <a:ext cx="6825007" cy="1432871"/>
          </a:xfr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02E9F-C049-D21B-BC7C-25F0C2C4DA9D}"/>
              </a:ext>
            </a:extLst>
          </p:cNvPr>
          <p:cNvSpPr>
            <a:spLocks noGrp="1"/>
          </p:cNvSpPr>
          <p:nvPr>
            <p:ph type="dt" sz="half" idx="10"/>
          </p:nvPr>
        </p:nvSpPr>
        <p:spPr>
          <a:xfrm>
            <a:off x="9290902" y="676049"/>
            <a:ext cx="2275786" cy="365125"/>
          </a:xfrm>
        </p:spPr>
        <p:txBody>
          <a:bodyPr/>
          <a:lstStyle>
            <a:lvl1pPr>
              <a:defRPr>
                <a:solidFill>
                  <a:schemeClr val="accent5"/>
                </a:solidFill>
              </a:defRPr>
            </a:lvl1pPr>
          </a:lstStyle>
          <a:p>
            <a:fld id="{F80A9515-0FCF-4BF0-A89D-21F1311DFCA6}" type="datetime1">
              <a:rPr lang="en-US" smtClean="0"/>
              <a:t>5/2/2023</a:t>
            </a:fld>
            <a:endParaRPr lang="en-US"/>
          </a:p>
        </p:txBody>
      </p:sp>
    </p:spTree>
    <p:extLst>
      <p:ext uri="{BB962C8B-B14F-4D97-AF65-F5344CB8AC3E}">
        <p14:creationId xmlns:p14="http://schemas.microsoft.com/office/powerpoint/2010/main" val="191481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49FF-A6A8-CC32-8070-2990FF59C1FF}"/>
              </a:ext>
            </a:extLst>
          </p:cNvPr>
          <p:cNvSpPr>
            <a:spLocks noGrp="1"/>
          </p:cNvSpPr>
          <p:nvPr>
            <p:ph type="title"/>
          </p:nvPr>
        </p:nvSpPr>
        <p:spPr>
          <a:xfrm>
            <a:off x="405352" y="329938"/>
            <a:ext cx="11302738" cy="122000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10F51E-2DB1-8435-FC63-A76186D6E735}"/>
              </a:ext>
            </a:extLst>
          </p:cNvPr>
          <p:cNvSpPr>
            <a:spLocks noGrp="1"/>
          </p:cNvSpPr>
          <p:nvPr>
            <p:ph sz="half" idx="1"/>
          </p:nvPr>
        </p:nvSpPr>
        <p:spPr>
          <a:xfrm>
            <a:off x="405352" y="1725105"/>
            <a:ext cx="5605022" cy="382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15A7F71-19D7-8ED0-FD2C-7F68B07DB37F}"/>
              </a:ext>
            </a:extLst>
          </p:cNvPr>
          <p:cNvSpPr>
            <a:spLocks noGrp="1"/>
          </p:cNvSpPr>
          <p:nvPr>
            <p:ph sz="half" idx="2"/>
          </p:nvPr>
        </p:nvSpPr>
        <p:spPr>
          <a:xfrm>
            <a:off x="6162774" y="1725105"/>
            <a:ext cx="5545316" cy="3829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40DDB-1C06-00ED-E9A0-DFEDED78BF86}"/>
              </a:ext>
            </a:extLst>
          </p:cNvPr>
          <p:cNvSpPr>
            <a:spLocks noGrp="1"/>
          </p:cNvSpPr>
          <p:nvPr>
            <p:ph type="dt" sz="half" idx="10"/>
          </p:nvPr>
        </p:nvSpPr>
        <p:spPr/>
        <p:txBody>
          <a:bodyPr/>
          <a:lstStyle/>
          <a:p>
            <a:fld id="{EEE1589E-EA1C-469E-9589-138D281A8AF3}" type="datetime1">
              <a:rPr lang="en-US" smtClean="0"/>
              <a:t>5/2/2023</a:t>
            </a:fld>
            <a:endParaRPr lang="en-US"/>
          </a:p>
        </p:txBody>
      </p:sp>
      <p:sp>
        <p:nvSpPr>
          <p:cNvPr id="6" name="Footer Placeholder 5">
            <a:extLst>
              <a:ext uri="{FF2B5EF4-FFF2-40B4-BE49-F238E27FC236}">
                <a16:creationId xmlns:a16="http://schemas.microsoft.com/office/drawing/2014/main" id="{8D7AF13C-F5DB-CAC3-9D17-4C8E5EA49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01455-DCB4-B030-8EC4-674E3893E560}"/>
              </a:ext>
            </a:extLst>
          </p:cNvPr>
          <p:cNvSpPr>
            <a:spLocks noGrp="1"/>
          </p:cNvSpPr>
          <p:nvPr>
            <p:ph type="sldNum" sz="quarter" idx="12"/>
          </p:nvPr>
        </p:nvSpPr>
        <p:spPr/>
        <p:txBody>
          <a:bodyPr/>
          <a:lstStyle/>
          <a:p>
            <a:fld id="{C5CF44A8-5BD1-B84E-B3EB-10696AB18F24}" type="slidenum">
              <a:rPr lang="en-US" smtClean="0"/>
              <a:t>‹#›</a:t>
            </a:fld>
            <a:endParaRPr lang="en-US"/>
          </a:p>
        </p:txBody>
      </p:sp>
    </p:spTree>
    <p:extLst>
      <p:ext uri="{BB962C8B-B14F-4D97-AF65-F5344CB8AC3E}">
        <p14:creationId xmlns:p14="http://schemas.microsoft.com/office/powerpoint/2010/main" val="20643206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FCB2-0AE5-FD12-D3EB-E37AACF29966}"/>
              </a:ext>
            </a:extLst>
          </p:cNvPr>
          <p:cNvSpPr>
            <a:spLocks noGrp="1"/>
          </p:cNvSpPr>
          <p:nvPr>
            <p:ph type="title"/>
          </p:nvPr>
        </p:nvSpPr>
        <p:spPr>
          <a:xfrm>
            <a:off x="405353" y="365125"/>
            <a:ext cx="11462993" cy="11870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2D489-CB7F-0B27-C0DD-569A3BB7DD50}"/>
              </a:ext>
            </a:extLst>
          </p:cNvPr>
          <p:cNvSpPr>
            <a:spLocks noGrp="1"/>
          </p:cNvSpPr>
          <p:nvPr>
            <p:ph type="body" idx="1"/>
          </p:nvPr>
        </p:nvSpPr>
        <p:spPr>
          <a:xfrm>
            <a:off x="405354" y="1681163"/>
            <a:ext cx="5592222" cy="823912"/>
          </a:xfrm>
        </p:spPr>
        <p:txBody>
          <a:bodyPr anchor="b"/>
          <a:lstStyle>
            <a:lvl1pPr marL="0" indent="0">
              <a:buNone/>
              <a:defRPr sz="2400" b="0"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C2835C-EB1B-76A5-CD1F-9290FC2B195B}"/>
              </a:ext>
            </a:extLst>
          </p:cNvPr>
          <p:cNvSpPr>
            <a:spLocks noGrp="1"/>
          </p:cNvSpPr>
          <p:nvPr>
            <p:ph sz="half" idx="2"/>
          </p:nvPr>
        </p:nvSpPr>
        <p:spPr>
          <a:xfrm>
            <a:off x="405354" y="2712562"/>
            <a:ext cx="5592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08763-76D6-C405-573B-3DCDAA3F99A7}"/>
              </a:ext>
            </a:extLst>
          </p:cNvPr>
          <p:cNvSpPr>
            <a:spLocks noGrp="1"/>
          </p:cNvSpPr>
          <p:nvPr>
            <p:ph type="body" sz="quarter" idx="3"/>
          </p:nvPr>
        </p:nvSpPr>
        <p:spPr>
          <a:xfrm>
            <a:off x="6172200" y="1681163"/>
            <a:ext cx="5696146" cy="823912"/>
          </a:xfrm>
        </p:spPr>
        <p:txBody>
          <a:bodyPr anchor="b"/>
          <a:lstStyle>
            <a:lvl1pPr marL="0" indent="0">
              <a:buNone/>
              <a:defRPr sz="2400" b="0" i="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001E7-997A-8515-D062-1515B295451A}"/>
              </a:ext>
            </a:extLst>
          </p:cNvPr>
          <p:cNvSpPr>
            <a:spLocks noGrp="1"/>
          </p:cNvSpPr>
          <p:nvPr>
            <p:ph sz="quarter" idx="4"/>
          </p:nvPr>
        </p:nvSpPr>
        <p:spPr>
          <a:xfrm>
            <a:off x="6172200" y="2712562"/>
            <a:ext cx="5696146" cy="2760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D8A2945-6897-D020-6FE7-E9D7F362ACBE}"/>
              </a:ext>
            </a:extLst>
          </p:cNvPr>
          <p:cNvSpPr>
            <a:spLocks noGrp="1"/>
          </p:cNvSpPr>
          <p:nvPr>
            <p:ph type="dt" sz="half" idx="10"/>
          </p:nvPr>
        </p:nvSpPr>
        <p:spPr/>
        <p:txBody>
          <a:bodyPr/>
          <a:lstStyle/>
          <a:p>
            <a:fld id="{18B6E898-8F3D-49AF-BBC8-C3338C92AE19}" type="datetime1">
              <a:rPr lang="en-US" smtClean="0"/>
              <a:t>5/2/2023</a:t>
            </a:fld>
            <a:endParaRPr lang="en-US"/>
          </a:p>
        </p:txBody>
      </p:sp>
      <p:sp>
        <p:nvSpPr>
          <p:cNvPr id="8" name="Footer Placeholder 7">
            <a:extLst>
              <a:ext uri="{FF2B5EF4-FFF2-40B4-BE49-F238E27FC236}">
                <a16:creationId xmlns:a16="http://schemas.microsoft.com/office/drawing/2014/main" id="{2BE11AF4-EE1D-B95D-9651-0B5B438DF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88E314-5EF1-CECF-6844-EDBB6FCF1436}"/>
              </a:ext>
            </a:extLst>
          </p:cNvPr>
          <p:cNvSpPr>
            <a:spLocks noGrp="1"/>
          </p:cNvSpPr>
          <p:nvPr>
            <p:ph type="sldNum" sz="quarter" idx="12"/>
          </p:nvPr>
        </p:nvSpPr>
        <p:spPr/>
        <p:txBody>
          <a:bodyPr/>
          <a:lstStyle/>
          <a:p>
            <a:fld id="{C5CF44A8-5BD1-B84E-B3EB-10696AB18F24}" type="slidenum">
              <a:rPr lang="en-US" smtClean="0"/>
              <a:t>‹#›</a:t>
            </a:fld>
            <a:endParaRPr lang="en-US"/>
          </a:p>
        </p:txBody>
      </p:sp>
    </p:spTree>
    <p:extLst>
      <p:ext uri="{BB962C8B-B14F-4D97-AF65-F5344CB8AC3E}">
        <p14:creationId xmlns:p14="http://schemas.microsoft.com/office/powerpoint/2010/main" val="152929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D5DF-0CFE-F799-9017-7E11980A1B27}"/>
              </a:ext>
            </a:extLst>
          </p:cNvPr>
          <p:cNvSpPr>
            <a:spLocks noGrp="1"/>
          </p:cNvSpPr>
          <p:nvPr>
            <p:ph type="title"/>
          </p:nvPr>
        </p:nvSpPr>
        <p:spPr>
          <a:xfrm>
            <a:off x="405352" y="2931736"/>
            <a:ext cx="11302738" cy="1178351"/>
          </a:xfrm>
        </p:spPr>
        <p:txBody>
          <a:bodyPr anchor="t" anchorCtr="0"/>
          <a:lstStyle>
            <a:lvl1pPr algn="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6D93114-CA02-6AFC-1C7E-CFD5AEEC4DED}"/>
              </a:ext>
            </a:extLst>
          </p:cNvPr>
          <p:cNvSpPr>
            <a:spLocks noGrp="1"/>
          </p:cNvSpPr>
          <p:nvPr>
            <p:ph type="dt" sz="half" idx="10"/>
          </p:nvPr>
        </p:nvSpPr>
        <p:spPr/>
        <p:txBody>
          <a:bodyPr/>
          <a:lstStyle/>
          <a:p>
            <a:fld id="{0D8E2575-91C6-45B2-A019-44788369F2FF}" type="datetime1">
              <a:rPr lang="en-US" smtClean="0"/>
              <a:t>5/2/2023</a:t>
            </a:fld>
            <a:endParaRPr lang="en-US"/>
          </a:p>
        </p:txBody>
      </p:sp>
      <p:sp>
        <p:nvSpPr>
          <p:cNvPr id="4" name="Footer Placeholder 3">
            <a:extLst>
              <a:ext uri="{FF2B5EF4-FFF2-40B4-BE49-F238E27FC236}">
                <a16:creationId xmlns:a16="http://schemas.microsoft.com/office/drawing/2014/main" id="{BF149DFF-1433-D1FC-18A9-44CE5D097C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7636A-7D9B-8EB4-7FA4-905116969D82}"/>
              </a:ext>
            </a:extLst>
          </p:cNvPr>
          <p:cNvSpPr>
            <a:spLocks noGrp="1"/>
          </p:cNvSpPr>
          <p:nvPr>
            <p:ph type="sldNum" sz="quarter" idx="12"/>
          </p:nvPr>
        </p:nvSpPr>
        <p:spPr/>
        <p:txBody>
          <a:bodyPr/>
          <a:lstStyle/>
          <a:p>
            <a:fld id="{C5CF44A8-5BD1-B84E-B3EB-10696AB18F24}" type="slidenum">
              <a:rPr lang="en-US" smtClean="0"/>
              <a:t>‹#›</a:t>
            </a:fld>
            <a:endParaRPr lang="en-US"/>
          </a:p>
        </p:txBody>
      </p:sp>
      <p:sp>
        <p:nvSpPr>
          <p:cNvPr id="9" name="Text Placeholder 8">
            <a:extLst>
              <a:ext uri="{FF2B5EF4-FFF2-40B4-BE49-F238E27FC236}">
                <a16:creationId xmlns:a16="http://schemas.microsoft.com/office/drawing/2014/main" id="{438F994C-57F8-B67D-6D39-404ACEEF22DE}"/>
              </a:ext>
            </a:extLst>
          </p:cNvPr>
          <p:cNvSpPr>
            <a:spLocks noGrp="1"/>
          </p:cNvSpPr>
          <p:nvPr>
            <p:ph type="body" sz="quarter" idx="13" hasCustomPrompt="1"/>
          </p:nvPr>
        </p:nvSpPr>
        <p:spPr>
          <a:xfrm>
            <a:off x="404813" y="2518038"/>
            <a:ext cx="11303000" cy="404812"/>
          </a:xfrm>
        </p:spPr>
        <p:txBody>
          <a:bodyPr/>
          <a:lstStyle>
            <a:lvl1pPr marL="0" indent="0" algn="r">
              <a:buNone/>
              <a:defRPr i="1">
                <a:solidFill>
                  <a:schemeClr val="bg1"/>
                </a:solidFill>
                <a:latin typeface="Arial" panose="020B0604020202020204" pitchFamily="34" charset="0"/>
                <a:cs typeface="Arial" panose="020B0604020202020204" pitchFamily="34" charset="0"/>
              </a:defRPr>
            </a:lvl1pPr>
          </a:lstStyle>
          <a:p>
            <a:pPr lvl="0"/>
            <a:r>
              <a:rPr lang="en-US" dirty="0"/>
              <a:t>Click to add a subhead</a:t>
            </a:r>
          </a:p>
        </p:txBody>
      </p:sp>
    </p:spTree>
    <p:extLst>
      <p:ext uri="{BB962C8B-B14F-4D97-AF65-F5344CB8AC3E}">
        <p14:creationId xmlns:p14="http://schemas.microsoft.com/office/powerpoint/2010/main" val="165654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D5DF-0CFE-F799-9017-7E11980A1B27}"/>
              </a:ext>
            </a:extLst>
          </p:cNvPr>
          <p:cNvSpPr>
            <a:spLocks noGrp="1"/>
          </p:cNvSpPr>
          <p:nvPr>
            <p:ph type="title"/>
          </p:nvPr>
        </p:nvSpPr>
        <p:spPr>
          <a:xfrm>
            <a:off x="405352" y="2931736"/>
            <a:ext cx="11302738" cy="1178351"/>
          </a:xfrm>
        </p:spPr>
        <p:txBody>
          <a:bodyPr anchor="t" anchorCtr="0"/>
          <a:lstStyle>
            <a:lvl1pPr algn="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6D93114-CA02-6AFC-1C7E-CFD5AEEC4DED}"/>
              </a:ext>
            </a:extLst>
          </p:cNvPr>
          <p:cNvSpPr>
            <a:spLocks noGrp="1"/>
          </p:cNvSpPr>
          <p:nvPr>
            <p:ph type="dt" sz="half" idx="10"/>
          </p:nvPr>
        </p:nvSpPr>
        <p:spPr/>
        <p:txBody>
          <a:bodyPr/>
          <a:lstStyle/>
          <a:p>
            <a:fld id="{A015F8E9-53E6-41A7-A3E0-A9FDC362581A}" type="datetime1">
              <a:rPr lang="en-US" smtClean="0"/>
              <a:t>5/2/2023</a:t>
            </a:fld>
            <a:endParaRPr lang="en-US"/>
          </a:p>
        </p:txBody>
      </p:sp>
      <p:sp>
        <p:nvSpPr>
          <p:cNvPr id="4" name="Footer Placeholder 3">
            <a:extLst>
              <a:ext uri="{FF2B5EF4-FFF2-40B4-BE49-F238E27FC236}">
                <a16:creationId xmlns:a16="http://schemas.microsoft.com/office/drawing/2014/main" id="{BF149DFF-1433-D1FC-18A9-44CE5D097C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7636A-7D9B-8EB4-7FA4-905116969D82}"/>
              </a:ext>
            </a:extLst>
          </p:cNvPr>
          <p:cNvSpPr>
            <a:spLocks noGrp="1"/>
          </p:cNvSpPr>
          <p:nvPr>
            <p:ph type="sldNum" sz="quarter" idx="12"/>
          </p:nvPr>
        </p:nvSpPr>
        <p:spPr/>
        <p:txBody>
          <a:bodyPr/>
          <a:lstStyle/>
          <a:p>
            <a:fld id="{C5CF44A8-5BD1-B84E-B3EB-10696AB18F24}" type="slidenum">
              <a:rPr lang="en-US" smtClean="0"/>
              <a:t>‹#›</a:t>
            </a:fld>
            <a:endParaRPr lang="en-US"/>
          </a:p>
        </p:txBody>
      </p:sp>
      <p:sp>
        <p:nvSpPr>
          <p:cNvPr id="9" name="Text Placeholder 8">
            <a:extLst>
              <a:ext uri="{FF2B5EF4-FFF2-40B4-BE49-F238E27FC236}">
                <a16:creationId xmlns:a16="http://schemas.microsoft.com/office/drawing/2014/main" id="{438F994C-57F8-B67D-6D39-404ACEEF22DE}"/>
              </a:ext>
            </a:extLst>
          </p:cNvPr>
          <p:cNvSpPr>
            <a:spLocks noGrp="1"/>
          </p:cNvSpPr>
          <p:nvPr>
            <p:ph type="body" sz="quarter" idx="13" hasCustomPrompt="1"/>
          </p:nvPr>
        </p:nvSpPr>
        <p:spPr>
          <a:xfrm>
            <a:off x="404813" y="2518038"/>
            <a:ext cx="11303000" cy="404812"/>
          </a:xfrm>
        </p:spPr>
        <p:txBody>
          <a:bodyPr/>
          <a:lstStyle>
            <a:lvl1pPr marL="0" indent="0" algn="r">
              <a:buNone/>
              <a:defRPr i="1">
                <a:latin typeface="Arial" panose="020B0604020202020204" pitchFamily="34" charset="0"/>
                <a:cs typeface="Arial" panose="020B0604020202020204" pitchFamily="34" charset="0"/>
              </a:defRPr>
            </a:lvl1pPr>
          </a:lstStyle>
          <a:p>
            <a:pPr lvl="0"/>
            <a:r>
              <a:rPr lang="en-US" dirty="0"/>
              <a:t>Click to add a subhead</a:t>
            </a:r>
          </a:p>
        </p:txBody>
      </p:sp>
    </p:spTree>
    <p:extLst>
      <p:ext uri="{BB962C8B-B14F-4D97-AF65-F5344CB8AC3E}">
        <p14:creationId xmlns:p14="http://schemas.microsoft.com/office/powerpoint/2010/main" val="96312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C7536-8DFA-5AC7-74C7-B983C404BDFE}"/>
              </a:ext>
            </a:extLst>
          </p:cNvPr>
          <p:cNvSpPr>
            <a:spLocks noGrp="1"/>
          </p:cNvSpPr>
          <p:nvPr>
            <p:ph type="dt" sz="half" idx="10"/>
          </p:nvPr>
        </p:nvSpPr>
        <p:spPr/>
        <p:txBody>
          <a:bodyPr/>
          <a:lstStyle/>
          <a:p>
            <a:fld id="{5DC7628A-27CF-4F85-85EA-7743605D35F1}" type="datetime1">
              <a:rPr lang="en-US" smtClean="0"/>
              <a:t>5/2/2023</a:t>
            </a:fld>
            <a:endParaRPr lang="en-US"/>
          </a:p>
        </p:txBody>
      </p:sp>
      <p:sp>
        <p:nvSpPr>
          <p:cNvPr id="3" name="Footer Placeholder 2">
            <a:extLst>
              <a:ext uri="{FF2B5EF4-FFF2-40B4-BE49-F238E27FC236}">
                <a16:creationId xmlns:a16="http://schemas.microsoft.com/office/drawing/2014/main" id="{3FDAAB03-37EC-E794-78C8-1171AF67EB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63E69-0C90-7D78-CC1E-A317D2A2AEDF}"/>
              </a:ext>
            </a:extLst>
          </p:cNvPr>
          <p:cNvSpPr>
            <a:spLocks noGrp="1"/>
          </p:cNvSpPr>
          <p:nvPr>
            <p:ph type="sldNum" sz="quarter" idx="12"/>
          </p:nvPr>
        </p:nvSpPr>
        <p:spPr/>
        <p:txBody>
          <a:bodyPr/>
          <a:lstStyle/>
          <a:p>
            <a:fld id="{C5CF44A8-5BD1-B84E-B3EB-10696AB18F24}" type="slidenum">
              <a:rPr lang="en-US" smtClean="0"/>
              <a:t>‹#›</a:t>
            </a:fld>
            <a:endParaRPr lang="en-US"/>
          </a:p>
        </p:txBody>
      </p:sp>
    </p:spTree>
    <p:extLst>
      <p:ext uri="{BB962C8B-B14F-4D97-AF65-F5344CB8AC3E}">
        <p14:creationId xmlns:p14="http://schemas.microsoft.com/office/powerpoint/2010/main" val="86768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E91DD-4B8C-71B6-39FB-077CA71C9E7A}"/>
              </a:ext>
            </a:extLst>
          </p:cNvPr>
          <p:cNvSpPr>
            <a:spLocks noGrp="1"/>
          </p:cNvSpPr>
          <p:nvPr>
            <p:ph type="title"/>
          </p:nvPr>
        </p:nvSpPr>
        <p:spPr>
          <a:xfrm>
            <a:off x="405352" y="452487"/>
            <a:ext cx="11302738" cy="1480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1E6D52-E5FD-08BC-5CA7-0248F6C6026E}"/>
              </a:ext>
            </a:extLst>
          </p:cNvPr>
          <p:cNvSpPr>
            <a:spLocks noGrp="1"/>
          </p:cNvSpPr>
          <p:nvPr>
            <p:ph type="body" idx="1"/>
          </p:nvPr>
        </p:nvSpPr>
        <p:spPr>
          <a:xfrm>
            <a:off x="405353" y="2055042"/>
            <a:ext cx="11302738" cy="35881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C8ADF5-D64B-8B19-2B98-7793A67C3252}"/>
              </a:ext>
            </a:extLst>
          </p:cNvPr>
          <p:cNvSpPr>
            <a:spLocks noGrp="1"/>
          </p:cNvSpPr>
          <p:nvPr>
            <p:ph type="dt" sz="half" idx="2"/>
          </p:nvPr>
        </p:nvSpPr>
        <p:spPr>
          <a:xfrm>
            <a:off x="7719475" y="6259050"/>
            <a:ext cx="1388534" cy="292925"/>
          </a:xfrm>
          <a:prstGeom prst="rect">
            <a:avLst/>
          </a:prstGeom>
        </p:spPr>
        <p:txBody>
          <a:bodyPr vert="horz" lIns="91440" tIns="45720" rIns="91440" bIns="45720" rtlCol="0" anchor="ctr"/>
          <a:lstStyle>
            <a:lvl1pPr algn="r">
              <a:defRPr sz="11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35E3A811-B57F-471B-90B5-2E99A685CDCC}" type="datetime1">
              <a:rPr lang="en-US" smtClean="0"/>
              <a:t>5/2/2023</a:t>
            </a:fld>
            <a:endParaRPr lang="en-US" dirty="0"/>
          </a:p>
        </p:txBody>
      </p:sp>
      <p:sp>
        <p:nvSpPr>
          <p:cNvPr id="5" name="Footer Placeholder 4">
            <a:extLst>
              <a:ext uri="{FF2B5EF4-FFF2-40B4-BE49-F238E27FC236}">
                <a16:creationId xmlns:a16="http://schemas.microsoft.com/office/drawing/2014/main" id="{FA9A9CD5-EB9D-8449-1C56-40517CF060D9}"/>
              </a:ext>
            </a:extLst>
          </p:cNvPr>
          <p:cNvSpPr>
            <a:spLocks noGrp="1"/>
          </p:cNvSpPr>
          <p:nvPr>
            <p:ph type="ftr" sz="quarter" idx="3"/>
          </p:nvPr>
        </p:nvSpPr>
        <p:spPr>
          <a:xfrm>
            <a:off x="405353" y="6259050"/>
            <a:ext cx="5281344" cy="292925"/>
          </a:xfrm>
          <a:prstGeom prst="rect">
            <a:avLst/>
          </a:prstGeom>
        </p:spPr>
        <p:txBody>
          <a:bodyPr vert="horz" lIns="91440" tIns="45720" rIns="91440" bIns="45720" rtlCol="0" anchor="ctr"/>
          <a:lstStyle>
            <a:lvl1pPr algn="l">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9F86D30B-9084-13D5-20FD-62AF00C2A4CA}"/>
              </a:ext>
            </a:extLst>
          </p:cNvPr>
          <p:cNvSpPr>
            <a:spLocks noGrp="1"/>
          </p:cNvSpPr>
          <p:nvPr>
            <p:ph type="sldNum" sz="quarter" idx="4"/>
          </p:nvPr>
        </p:nvSpPr>
        <p:spPr>
          <a:xfrm>
            <a:off x="9303176" y="6252306"/>
            <a:ext cx="698629" cy="292925"/>
          </a:xfrm>
          <a:prstGeom prst="rect">
            <a:avLst/>
          </a:prstGeom>
        </p:spPr>
        <p:txBody>
          <a:bodyPr vert="horz" lIns="91440" tIns="45720" rIns="91440" bIns="45720" rtlCol="0" anchor="ctr"/>
          <a:lstStyle>
            <a:lvl1pPr algn="r">
              <a:defRPr sz="11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C5CF44A8-5BD1-B84E-B3EB-10696AB18F24}" type="slidenum">
              <a:rPr lang="en-US" smtClean="0"/>
              <a:pPr/>
              <a:t>‹#›</a:t>
            </a:fld>
            <a:endParaRPr lang="en-US" dirty="0"/>
          </a:p>
        </p:txBody>
      </p:sp>
    </p:spTree>
    <p:extLst>
      <p:ext uri="{BB962C8B-B14F-4D97-AF65-F5344CB8AC3E}">
        <p14:creationId xmlns:p14="http://schemas.microsoft.com/office/powerpoint/2010/main" val="417108124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60" r:id="rId8"/>
    <p:sldLayoutId id="2147483655" r:id="rId9"/>
    <p:sldLayoutId id="2147483659" r:id="rId10"/>
    <p:sldLayoutId id="2147483656" r:id="rId11"/>
    <p:sldLayoutId id="2147483657" r:id="rId1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dghansen@CAEnergy.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F606-D698-5153-EC44-29A06896A3BD}"/>
              </a:ext>
            </a:extLst>
          </p:cNvPr>
          <p:cNvSpPr>
            <a:spLocks noGrp="1"/>
          </p:cNvSpPr>
          <p:nvPr>
            <p:ph type="ctrTitle"/>
          </p:nvPr>
        </p:nvSpPr>
        <p:spPr/>
        <p:txBody>
          <a:bodyPr>
            <a:normAutofit/>
          </a:bodyPr>
          <a:lstStyle/>
          <a:p>
            <a:r>
              <a:rPr lang="en-US" dirty="0"/>
              <a:t>Load Impact Evaluation:</a:t>
            </a:r>
            <a:br>
              <a:rPr lang="en-US" dirty="0"/>
            </a:br>
            <a:r>
              <a:rPr lang="en-US" sz="2800" i="1" dirty="0"/>
              <a:t>SCE Demand Response Aggregator Contracts</a:t>
            </a:r>
            <a:endParaRPr lang="en-US" i="1" dirty="0"/>
          </a:p>
        </p:txBody>
      </p:sp>
      <p:sp>
        <p:nvSpPr>
          <p:cNvPr id="3" name="Subtitle 2">
            <a:extLst>
              <a:ext uri="{FF2B5EF4-FFF2-40B4-BE49-F238E27FC236}">
                <a16:creationId xmlns:a16="http://schemas.microsoft.com/office/drawing/2014/main" id="{E94B259F-1FC3-EBC8-FB9D-C7E2261D09A0}"/>
              </a:ext>
            </a:extLst>
          </p:cNvPr>
          <p:cNvSpPr>
            <a:spLocks noGrp="1"/>
          </p:cNvSpPr>
          <p:nvPr>
            <p:ph type="subTitle" idx="1"/>
          </p:nvPr>
        </p:nvSpPr>
        <p:spPr/>
        <p:txBody>
          <a:bodyPr/>
          <a:lstStyle/>
          <a:p>
            <a:r>
              <a:rPr lang="en-US" dirty="0"/>
              <a:t>Dan Hansen</a:t>
            </a:r>
          </a:p>
          <a:p>
            <a:r>
              <a:rPr lang="en-US" dirty="0"/>
              <a:t>May 2023</a:t>
            </a:r>
          </a:p>
        </p:txBody>
      </p:sp>
    </p:spTree>
    <p:extLst>
      <p:ext uri="{BB962C8B-B14F-4D97-AF65-F5344CB8AC3E}">
        <p14:creationId xmlns:p14="http://schemas.microsoft.com/office/powerpoint/2010/main" val="222601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4. Ex-ante Methodology:</a:t>
            </a:r>
            <a:br>
              <a:rPr lang="en-US" altLang="en-US" dirty="0"/>
            </a:br>
            <a:r>
              <a:rPr lang="en-US" altLang="en-US" sz="3600" i="1" dirty="0"/>
              <a:t>Contracts in the Ex-Post Study</a:t>
            </a:r>
            <a:endParaRPr lang="en-US"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1"/>
            <a:ext cx="11302738" cy="4048979"/>
          </a:xfrm>
        </p:spPr>
        <p:txBody>
          <a:bodyPr>
            <a:normAutofit fontScale="92500"/>
          </a:bodyPr>
          <a:lstStyle/>
          <a:p>
            <a:r>
              <a:rPr lang="en-US" altLang="en-US" sz="2400" dirty="0"/>
              <a:t>Ex-ante load impacts are a straightforward translation of the ex-post estimates </a:t>
            </a:r>
          </a:p>
          <a:p>
            <a:pPr lvl="1"/>
            <a:r>
              <a:rPr lang="en-US" altLang="en-US" sz="2000" dirty="0"/>
              <a:t>No weather effect on load impacts, so no statistical modeling is needed</a:t>
            </a:r>
          </a:p>
          <a:p>
            <a:pPr lvl="1"/>
            <a:r>
              <a:rPr lang="en-US" altLang="en-US" sz="2000" dirty="0"/>
              <a:t>Forecast is drawn from corresponding observed hours, e.g., HE 17 ex-post impacts are used to forecast HE 17 ex-ante impacts</a:t>
            </a:r>
          </a:p>
          <a:p>
            <a:pPr lvl="1"/>
            <a:r>
              <a:rPr lang="en-US" altLang="en-US" sz="2000" dirty="0"/>
              <a:t>Hourly forecast impacts are built up from dispatch ID-level estimates (allows us to use all events and not just full-dispatch events)</a:t>
            </a:r>
          </a:p>
          <a:p>
            <a:r>
              <a:rPr lang="en-US" altLang="en-US" sz="2400" dirty="0"/>
              <a:t>Contracts have a maximum 4-hour event duration, whereas the Resource Adequacy window is 5 hours long</a:t>
            </a:r>
          </a:p>
          <a:p>
            <a:pPr lvl="1"/>
            <a:r>
              <a:rPr lang="en-US" altLang="en-US" sz="2000" dirty="0"/>
              <a:t>Simulate all 5 hours to reflect the resource’s potential in each hour of the RA window</a:t>
            </a:r>
          </a:p>
          <a:p>
            <a:r>
              <a:rPr lang="en-US" altLang="en-US" sz="2400" dirty="0"/>
              <a:t>Forecast contract quantities matched ex-post contract quantities, so no adjustment was needed for that</a:t>
            </a:r>
            <a:endParaRPr lang="en-US" dirty="0"/>
          </a:p>
        </p:txBody>
      </p:sp>
      <p:sp>
        <p:nvSpPr>
          <p:cNvPr id="4" name="Slide Number Placeholder 3">
            <a:extLst>
              <a:ext uri="{FF2B5EF4-FFF2-40B4-BE49-F238E27FC236}">
                <a16:creationId xmlns:a16="http://schemas.microsoft.com/office/drawing/2014/main" id="{83D36ADD-61E1-3A36-5807-C35C703B778F}"/>
              </a:ext>
            </a:extLst>
          </p:cNvPr>
          <p:cNvSpPr>
            <a:spLocks noGrp="1"/>
          </p:cNvSpPr>
          <p:nvPr>
            <p:ph type="sldNum" sz="quarter" idx="12"/>
          </p:nvPr>
        </p:nvSpPr>
        <p:spPr/>
        <p:txBody>
          <a:bodyPr/>
          <a:lstStyle/>
          <a:p>
            <a:fld id="{C5CF44A8-5BD1-B84E-B3EB-10696AB18F24}" type="slidenum">
              <a:rPr lang="en-US" smtClean="0"/>
              <a:t>10</a:t>
            </a:fld>
            <a:endParaRPr lang="en-US"/>
          </a:p>
        </p:txBody>
      </p:sp>
    </p:spTree>
    <p:extLst>
      <p:ext uri="{BB962C8B-B14F-4D97-AF65-F5344CB8AC3E}">
        <p14:creationId xmlns:p14="http://schemas.microsoft.com/office/powerpoint/2010/main" val="333207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4. Ex-ante Methodology:</a:t>
            </a:r>
            <a:br>
              <a:rPr lang="en-US" altLang="en-US" dirty="0"/>
            </a:br>
            <a:r>
              <a:rPr lang="en-US" altLang="en-US" sz="3600" i="1" dirty="0"/>
              <a:t>Contracts NOT in the Ex-Post Study</a:t>
            </a:r>
            <a:endParaRPr lang="en-US"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1"/>
            <a:ext cx="11302738" cy="4048979"/>
          </a:xfrm>
        </p:spPr>
        <p:txBody>
          <a:bodyPr>
            <a:normAutofit/>
          </a:bodyPr>
          <a:lstStyle/>
          <a:p>
            <a:r>
              <a:rPr lang="en-US" altLang="en-US" sz="1800" dirty="0"/>
              <a:t>For contracts not in the ex-post study, we have no customer load data or historical performance upon which to base the ex-ante forecast</a:t>
            </a:r>
          </a:p>
          <a:p>
            <a:endParaRPr lang="en-US" altLang="en-US" sz="1800" dirty="0"/>
          </a:p>
          <a:p>
            <a:r>
              <a:rPr lang="en-US" altLang="en-US" sz="1800" dirty="0"/>
              <a:t>We follow the assumption from the previous evaluation, applying an assumed percentage to the contract value to forecast the load impacts that will be provided</a:t>
            </a:r>
            <a:endParaRPr lang="en-US" dirty="0"/>
          </a:p>
        </p:txBody>
      </p:sp>
      <p:sp>
        <p:nvSpPr>
          <p:cNvPr id="4" name="Slide Number Placeholder 3">
            <a:extLst>
              <a:ext uri="{FF2B5EF4-FFF2-40B4-BE49-F238E27FC236}">
                <a16:creationId xmlns:a16="http://schemas.microsoft.com/office/drawing/2014/main" id="{A85AE25C-AFB8-9FBE-13B8-618FDE6133D7}"/>
              </a:ext>
            </a:extLst>
          </p:cNvPr>
          <p:cNvSpPr>
            <a:spLocks noGrp="1"/>
          </p:cNvSpPr>
          <p:nvPr>
            <p:ph type="sldNum" sz="quarter" idx="12"/>
          </p:nvPr>
        </p:nvSpPr>
        <p:spPr/>
        <p:txBody>
          <a:bodyPr/>
          <a:lstStyle/>
          <a:p>
            <a:fld id="{C5CF44A8-5BD1-B84E-B3EB-10696AB18F24}" type="slidenum">
              <a:rPr lang="en-US" smtClean="0"/>
              <a:t>11</a:t>
            </a:fld>
            <a:endParaRPr lang="en-US"/>
          </a:p>
        </p:txBody>
      </p:sp>
    </p:spTree>
    <p:extLst>
      <p:ext uri="{BB962C8B-B14F-4D97-AF65-F5344CB8AC3E}">
        <p14:creationId xmlns:p14="http://schemas.microsoft.com/office/powerpoint/2010/main" val="367194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5. Ex-ante Load Impacts: </a:t>
            </a:r>
            <a:br>
              <a:rPr lang="en-US" altLang="en-US" dirty="0"/>
            </a:br>
            <a:r>
              <a:rPr lang="en-US" altLang="en-US" sz="3600" i="1" dirty="0"/>
              <a:t>Forecast Contract Quantities (MW)</a:t>
            </a:r>
            <a:endParaRPr lang="en-US" dirty="0"/>
          </a:p>
        </p:txBody>
      </p:sp>
      <p:pic>
        <p:nvPicPr>
          <p:cNvPr id="6" name="Picture 5">
            <a:extLst>
              <a:ext uri="{FF2B5EF4-FFF2-40B4-BE49-F238E27FC236}">
                <a16:creationId xmlns:a16="http://schemas.microsoft.com/office/drawing/2014/main" id="{DC7386C2-C576-567D-C964-8D25B06902BD}"/>
              </a:ext>
            </a:extLst>
          </p:cNvPr>
          <p:cNvPicPr>
            <a:picLocks noChangeAspect="1"/>
          </p:cNvPicPr>
          <p:nvPr/>
        </p:nvPicPr>
        <p:blipFill>
          <a:blip r:embed="rId2"/>
          <a:stretch>
            <a:fillRect/>
          </a:stretch>
        </p:blipFill>
        <p:spPr>
          <a:xfrm>
            <a:off x="3298042" y="1769574"/>
            <a:ext cx="5517358" cy="4401693"/>
          </a:xfrm>
          <a:prstGeom prst="rect">
            <a:avLst/>
          </a:prstGeom>
        </p:spPr>
      </p:pic>
      <p:sp>
        <p:nvSpPr>
          <p:cNvPr id="3" name="Slide Number Placeholder 2">
            <a:extLst>
              <a:ext uri="{FF2B5EF4-FFF2-40B4-BE49-F238E27FC236}">
                <a16:creationId xmlns:a16="http://schemas.microsoft.com/office/drawing/2014/main" id="{9D5D0C5C-083D-8A66-FCF4-A4C1386C1C4B}"/>
              </a:ext>
            </a:extLst>
          </p:cNvPr>
          <p:cNvSpPr>
            <a:spLocks noGrp="1"/>
          </p:cNvSpPr>
          <p:nvPr>
            <p:ph type="sldNum" sz="quarter" idx="12"/>
          </p:nvPr>
        </p:nvSpPr>
        <p:spPr/>
        <p:txBody>
          <a:bodyPr/>
          <a:lstStyle/>
          <a:p>
            <a:fld id="{C5CF44A8-5BD1-B84E-B3EB-10696AB18F24}" type="slidenum">
              <a:rPr lang="en-US" smtClean="0"/>
              <a:t>12</a:t>
            </a:fld>
            <a:endParaRPr lang="en-US"/>
          </a:p>
        </p:txBody>
      </p:sp>
    </p:spTree>
    <p:extLst>
      <p:ext uri="{BB962C8B-B14F-4D97-AF65-F5344CB8AC3E}">
        <p14:creationId xmlns:p14="http://schemas.microsoft.com/office/powerpoint/2010/main" val="3591293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5. Ex-ante Load Impacts: </a:t>
            </a:r>
            <a:br>
              <a:rPr lang="en-US" altLang="en-US" dirty="0"/>
            </a:br>
            <a:r>
              <a:rPr lang="en-US" altLang="en-US" sz="3600" i="1" dirty="0"/>
              <a:t>Average August RA Window Impacts (MW)</a:t>
            </a:r>
            <a:endParaRPr lang="en-US" dirty="0"/>
          </a:p>
        </p:txBody>
      </p:sp>
      <p:pic>
        <p:nvPicPr>
          <p:cNvPr id="3" name="Picture 2">
            <a:extLst>
              <a:ext uri="{FF2B5EF4-FFF2-40B4-BE49-F238E27FC236}">
                <a16:creationId xmlns:a16="http://schemas.microsoft.com/office/drawing/2014/main" id="{901CBB51-A9CC-5B88-F4AF-FBE08C725B99}"/>
              </a:ext>
            </a:extLst>
          </p:cNvPr>
          <p:cNvPicPr>
            <a:picLocks noChangeAspect="1"/>
          </p:cNvPicPr>
          <p:nvPr/>
        </p:nvPicPr>
        <p:blipFill>
          <a:blip r:embed="rId2"/>
          <a:stretch>
            <a:fillRect/>
          </a:stretch>
        </p:blipFill>
        <p:spPr>
          <a:xfrm>
            <a:off x="2245552" y="1772653"/>
            <a:ext cx="6790506" cy="4283242"/>
          </a:xfrm>
          <a:prstGeom prst="rect">
            <a:avLst/>
          </a:prstGeom>
        </p:spPr>
      </p:pic>
      <p:sp>
        <p:nvSpPr>
          <p:cNvPr id="4" name="TextBox 3">
            <a:extLst>
              <a:ext uri="{FF2B5EF4-FFF2-40B4-BE49-F238E27FC236}">
                <a16:creationId xmlns:a16="http://schemas.microsoft.com/office/drawing/2014/main" id="{297C4CC4-1881-3FB8-1D1A-CD807B362E3D}"/>
              </a:ext>
            </a:extLst>
          </p:cNvPr>
          <p:cNvSpPr txBox="1"/>
          <p:nvPr/>
        </p:nvSpPr>
        <p:spPr>
          <a:xfrm>
            <a:off x="9007984" y="3279975"/>
            <a:ext cx="2672031" cy="646331"/>
          </a:xfrm>
          <a:prstGeom prst="rect">
            <a:avLst/>
          </a:prstGeom>
          <a:noFill/>
        </p:spPr>
        <p:txBody>
          <a:bodyPr wrap="square" rtlCol="0">
            <a:spAutoFit/>
          </a:bodyPr>
          <a:lstStyle/>
          <a:p>
            <a:r>
              <a:rPr lang="en-US" dirty="0"/>
              <a:t>Contract Achievement in August 2023 = 94.5%</a:t>
            </a:r>
          </a:p>
        </p:txBody>
      </p:sp>
      <p:sp>
        <p:nvSpPr>
          <p:cNvPr id="5" name="Slide Number Placeholder 4">
            <a:extLst>
              <a:ext uri="{FF2B5EF4-FFF2-40B4-BE49-F238E27FC236}">
                <a16:creationId xmlns:a16="http://schemas.microsoft.com/office/drawing/2014/main" id="{CB20E446-0FEE-76FA-3888-C8A212500066}"/>
              </a:ext>
            </a:extLst>
          </p:cNvPr>
          <p:cNvSpPr>
            <a:spLocks noGrp="1"/>
          </p:cNvSpPr>
          <p:nvPr>
            <p:ph type="sldNum" sz="quarter" idx="12"/>
          </p:nvPr>
        </p:nvSpPr>
        <p:spPr/>
        <p:txBody>
          <a:bodyPr/>
          <a:lstStyle/>
          <a:p>
            <a:fld id="{C5CF44A8-5BD1-B84E-B3EB-10696AB18F24}" type="slidenum">
              <a:rPr lang="en-US" smtClean="0"/>
              <a:t>13</a:t>
            </a:fld>
            <a:endParaRPr lang="en-US"/>
          </a:p>
        </p:txBody>
      </p:sp>
    </p:spTree>
    <p:extLst>
      <p:ext uri="{BB962C8B-B14F-4D97-AF65-F5344CB8AC3E}">
        <p14:creationId xmlns:p14="http://schemas.microsoft.com/office/powerpoint/2010/main" val="129244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5. Ex-ante Load Impacts: </a:t>
            </a:r>
            <a:br>
              <a:rPr lang="en-US" altLang="en-US" dirty="0"/>
            </a:br>
            <a:r>
              <a:rPr lang="en-US" altLang="en-US" sz="3600" i="1" dirty="0"/>
              <a:t>August 2023 SCE 1-in-2 Impacts (MW)</a:t>
            </a:r>
            <a:endParaRPr lang="en-US" dirty="0"/>
          </a:p>
        </p:txBody>
      </p:sp>
      <p:pic>
        <p:nvPicPr>
          <p:cNvPr id="4" name="Picture 3">
            <a:extLst>
              <a:ext uri="{FF2B5EF4-FFF2-40B4-BE49-F238E27FC236}">
                <a16:creationId xmlns:a16="http://schemas.microsoft.com/office/drawing/2014/main" id="{AC002C63-CB48-6858-4CF5-564AE63A6EFF}"/>
              </a:ext>
            </a:extLst>
          </p:cNvPr>
          <p:cNvPicPr>
            <a:picLocks noChangeAspect="1"/>
          </p:cNvPicPr>
          <p:nvPr/>
        </p:nvPicPr>
        <p:blipFill>
          <a:blip r:embed="rId2"/>
          <a:stretch>
            <a:fillRect/>
          </a:stretch>
        </p:blipFill>
        <p:spPr>
          <a:xfrm>
            <a:off x="2081784" y="1674128"/>
            <a:ext cx="7949873" cy="4279763"/>
          </a:xfrm>
          <a:prstGeom prst="rect">
            <a:avLst/>
          </a:prstGeom>
        </p:spPr>
      </p:pic>
      <p:sp>
        <p:nvSpPr>
          <p:cNvPr id="3" name="Slide Number Placeholder 2">
            <a:extLst>
              <a:ext uri="{FF2B5EF4-FFF2-40B4-BE49-F238E27FC236}">
                <a16:creationId xmlns:a16="http://schemas.microsoft.com/office/drawing/2014/main" id="{EDC91132-5635-180C-FC8A-86ECA100A154}"/>
              </a:ext>
            </a:extLst>
          </p:cNvPr>
          <p:cNvSpPr>
            <a:spLocks noGrp="1"/>
          </p:cNvSpPr>
          <p:nvPr>
            <p:ph type="sldNum" sz="quarter" idx="12"/>
          </p:nvPr>
        </p:nvSpPr>
        <p:spPr/>
        <p:txBody>
          <a:bodyPr/>
          <a:lstStyle/>
          <a:p>
            <a:fld id="{C5CF44A8-5BD1-B84E-B3EB-10696AB18F24}" type="slidenum">
              <a:rPr lang="en-US" smtClean="0"/>
              <a:t>14</a:t>
            </a:fld>
            <a:endParaRPr lang="en-US"/>
          </a:p>
        </p:txBody>
      </p:sp>
    </p:spTree>
    <p:extLst>
      <p:ext uri="{BB962C8B-B14F-4D97-AF65-F5344CB8AC3E}">
        <p14:creationId xmlns:p14="http://schemas.microsoft.com/office/powerpoint/2010/main" val="191420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normAutofit/>
          </a:bodyPr>
          <a:lstStyle/>
          <a:p>
            <a:r>
              <a:rPr lang="en-US" altLang="en-US" sz="3200" dirty="0"/>
              <a:t>6. Comparison of Ex-Ante and Ex-Post Load Impacts</a:t>
            </a:r>
            <a:endParaRPr lang="en-US" sz="3200"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2"/>
            <a:ext cx="11302738" cy="1998948"/>
          </a:xfrm>
        </p:spPr>
        <p:txBody>
          <a:bodyPr>
            <a:normAutofit fontScale="92500"/>
          </a:bodyPr>
          <a:lstStyle/>
          <a:p>
            <a:r>
              <a:rPr lang="en-US" altLang="en-US" dirty="0"/>
              <a:t>In the table below, we compare the forecast of PY2022 load impacts produced during the PY2021 evaluation (“Previous Ex-Ante”) to the ex-post load impacts estimated as part of this study (“Current Ex-Post”)</a:t>
            </a:r>
          </a:p>
          <a:p>
            <a:r>
              <a:rPr lang="en-US" altLang="en-US" sz="1800" dirty="0"/>
              <a:t>The forecasting error at the program level was 0.2 MW, though with slightly higher contract achievement in ex-post vs. the ex-ante forecast</a:t>
            </a:r>
          </a:p>
          <a:p>
            <a:pPr lvl="1"/>
            <a:r>
              <a:rPr lang="en-US" altLang="en-US" dirty="0"/>
              <a:t>One contract was somewhat over-forecast while another was under-forecast due to ramping-up issues</a:t>
            </a:r>
          </a:p>
          <a:p>
            <a:pPr lvl="1"/>
            <a:r>
              <a:rPr lang="en-US" altLang="en-US" dirty="0"/>
              <a:t>Neither issue caused us to modify our methodology</a:t>
            </a:r>
          </a:p>
        </p:txBody>
      </p:sp>
      <p:sp>
        <p:nvSpPr>
          <p:cNvPr id="4" name="Slide Number Placeholder 3">
            <a:extLst>
              <a:ext uri="{FF2B5EF4-FFF2-40B4-BE49-F238E27FC236}">
                <a16:creationId xmlns:a16="http://schemas.microsoft.com/office/drawing/2014/main" id="{A85AE25C-AFB8-9FBE-13B8-618FDE6133D7}"/>
              </a:ext>
            </a:extLst>
          </p:cNvPr>
          <p:cNvSpPr>
            <a:spLocks noGrp="1"/>
          </p:cNvSpPr>
          <p:nvPr>
            <p:ph type="sldNum" sz="quarter" idx="12"/>
          </p:nvPr>
        </p:nvSpPr>
        <p:spPr/>
        <p:txBody>
          <a:bodyPr/>
          <a:lstStyle/>
          <a:p>
            <a:fld id="{C5CF44A8-5BD1-B84E-B3EB-10696AB18F24}" type="slidenum">
              <a:rPr lang="en-US" smtClean="0"/>
              <a:t>15</a:t>
            </a:fld>
            <a:endParaRPr lang="en-US"/>
          </a:p>
        </p:txBody>
      </p:sp>
      <p:pic>
        <p:nvPicPr>
          <p:cNvPr id="7" name="Picture 6">
            <a:extLst>
              <a:ext uri="{FF2B5EF4-FFF2-40B4-BE49-F238E27FC236}">
                <a16:creationId xmlns:a16="http://schemas.microsoft.com/office/drawing/2014/main" id="{B3C64992-2F3C-7713-D190-5CDC7B4D8453}"/>
              </a:ext>
            </a:extLst>
          </p:cNvPr>
          <p:cNvPicPr>
            <a:picLocks noChangeAspect="1"/>
          </p:cNvPicPr>
          <p:nvPr/>
        </p:nvPicPr>
        <p:blipFill>
          <a:blip r:embed="rId2"/>
          <a:stretch>
            <a:fillRect/>
          </a:stretch>
        </p:blipFill>
        <p:spPr>
          <a:xfrm>
            <a:off x="1624361" y="4295002"/>
            <a:ext cx="8943278" cy="1443645"/>
          </a:xfrm>
          <a:prstGeom prst="rect">
            <a:avLst/>
          </a:prstGeom>
        </p:spPr>
      </p:pic>
    </p:spTree>
    <p:extLst>
      <p:ext uri="{BB962C8B-B14F-4D97-AF65-F5344CB8AC3E}">
        <p14:creationId xmlns:p14="http://schemas.microsoft.com/office/powerpoint/2010/main" val="82970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Questions?</a:t>
            </a:r>
            <a:endParaRPr lang="en-US"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1"/>
            <a:ext cx="11302738" cy="4048979"/>
          </a:xfrm>
        </p:spPr>
        <p:txBody>
          <a:bodyPr>
            <a:normAutofit/>
          </a:bodyPr>
          <a:lstStyle/>
          <a:p>
            <a:pPr marL="0" indent="0">
              <a:lnSpc>
                <a:spcPct val="85000"/>
              </a:lnSpc>
              <a:buNone/>
            </a:pPr>
            <a:r>
              <a:rPr lang="en-US" altLang="en-US" sz="2800" b="1" dirty="0"/>
              <a:t>Contact </a:t>
            </a:r>
          </a:p>
          <a:p>
            <a:pPr marL="0" indent="0">
              <a:lnSpc>
                <a:spcPct val="85000"/>
              </a:lnSpc>
              <a:buNone/>
            </a:pPr>
            <a:r>
              <a:rPr lang="en-US" altLang="en-US" sz="2800" dirty="0"/>
              <a:t>Dan Hansen</a:t>
            </a:r>
            <a:br>
              <a:rPr lang="en-US" altLang="en-US" sz="2800" dirty="0"/>
            </a:br>
            <a:r>
              <a:rPr lang="en-US" altLang="en-US" sz="2800" dirty="0"/>
              <a:t>Christensen Associates Energy Consulting</a:t>
            </a:r>
            <a:br>
              <a:rPr lang="en-US" altLang="en-US" sz="2800" dirty="0"/>
            </a:br>
            <a:r>
              <a:rPr lang="en-US" altLang="en-US" sz="2800" dirty="0"/>
              <a:t>Madison, Wisconsin</a:t>
            </a:r>
          </a:p>
          <a:p>
            <a:pPr lvl="1">
              <a:lnSpc>
                <a:spcPct val="75000"/>
              </a:lnSpc>
            </a:pPr>
            <a:r>
              <a:rPr lang="en-US" altLang="en-US" sz="2400" dirty="0">
                <a:solidFill>
                  <a:srgbClr val="24418E"/>
                </a:solidFill>
                <a:hlinkClick r:id="rId2">
                  <a:extLst>
                    <a:ext uri="{A12FA001-AC4F-418D-AE19-62706E023703}">
                      <ahyp:hlinkClr xmlns:ahyp="http://schemas.microsoft.com/office/drawing/2018/hyperlinkcolor" val="tx"/>
                    </a:ext>
                  </a:extLst>
                </a:hlinkClick>
              </a:rPr>
              <a:t>dghansen@CAEnergy.com</a:t>
            </a:r>
            <a:endParaRPr lang="en-US" altLang="en-US" sz="2400" dirty="0">
              <a:solidFill>
                <a:srgbClr val="24418E"/>
              </a:solidFill>
            </a:endParaRPr>
          </a:p>
          <a:p>
            <a:pPr lvl="1">
              <a:lnSpc>
                <a:spcPct val="75000"/>
              </a:lnSpc>
            </a:pPr>
            <a:r>
              <a:rPr lang="en-US" altLang="en-US" sz="2400" dirty="0"/>
              <a:t>(608)231-2266</a:t>
            </a:r>
            <a:endParaRPr lang="en-US" dirty="0"/>
          </a:p>
        </p:txBody>
      </p:sp>
      <p:sp>
        <p:nvSpPr>
          <p:cNvPr id="4" name="Slide Number Placeholder 3">
            <a:extLst>
              <a:ext uri="{FF2B5EF4-FFF2-40B4-BE49-F238E27FC236}">
                <a16:creationId xmlns:a16="http://schemas.microsoft.com/office/drawing/2014/main" id="{D6B22B8E-ECE4-4D7B-E9BE-F0A0369CFBD1}"/>
              </a:ext>
            </a:extLst>
          </p:cNvPr>
          <p:cNvSpPr>
            <a:spLocks noGrp="1"/>
          </p:cNvSpPr>
          <p:nvPr>
            <p:ph type="sldNum" sz="quarter" idx="12"/>
          </p:nvPr>
        </p:nvSpPr>
        <p:spPr/>
        <p:txBody>
          <a:bodyPr/>
          <a:lstStyle/>
          <a:p>
            <a:fld id="{C5CF44A8-5BD1-B84E-B3EB-10696AB18F24}" type="slidenum">
              <a:rPr lang="en-US" smtClean="0"/>
              <a:t>16</a:t>
            </a:fld>
            <a:endParaRPr lang="en-US"/>
          </a:p>
        </p:txBody>
      </p:sp>
    </p:spTree>
    <p:extLst>
      <p:ext uri="{BB962C8B-B14F-4D97-AF65-F5344CB8AC3E}">
        <p14:creationId xmlns:p14="http://schemas.microsoft.com/office/powerpoint/2010/main" val="314516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1F57-9A6A-D60E-8D0E-5D7BA24F5BDE}"/>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744006F9-C76A-DB88-507D-3E2C0EC2AE75}"/>
              </a:ext>
            </a:extLst>
          </p:cNvPr>
          <p:cNvSpPr>
            <a:spLocks noGrp="1"/>
          </p:cNvSpPr>
          <p:nvPr>
            <p:ph idx="1"/>
          </p:nvPr>
        </p:nvSpPr>
        <p:spPr/>
        <p:txBody>
          <a:bodyPr/>
          <a:lstStyle/>
          <a:p>
            <a:pPr marL="514350" indent="-514350">
              <a:buFont typeface="+mj-lt"/>
              <a:buAutoNum type="arabicPeriod"/>
            </a:pPr>
            <a:r>
              <a:rPr lang="en-US" altLang="en-US" sz="2000" dirty="0"/>
              <a:t>Resource Description</a:t>
            </a:r>
          </a:p>
          <a:p>
            <a:pPr marL="514350" indent="-514350">
              <a:buFont typeface="+mj-lt"/>
              <a:buAutoNum type="arabicPeriod"/>
            </a:pPr>
            <a:r>
              <a:rPr lang="en-US" altLang="en-US" sz="2000" dirty="0"/>
              <a:t>Ex-post Methodology</a:t>
            </a:r>
          </a:p>
          <a:p>
            <a:pPr marL="514350" indent="-514350">
              <a:buFont typeface="+mj-lt"/>
              <a:buAutoNum type="arabicPeriod"/>
            </a:pPr>
            <a:r>
              <a:rPr lang="en-US" altLang="en-US" sz="2000" dirty="0"/>
              <a:t>Ex-post Load Impacts</a:t>
            </a:r>
          </a:p>
          <a:p>
            <a:pPr marL="514350" indent="-514350">
              <a:buFont typeface="+mj-lt"/>
              <a:buAutoNum type="arabicPeriod"/>
            </a:pPr>
            <a:r>
              <a:rPr lang="en-US" altLang="en-US" sz="2000" dirty="0"/>
              <a:t>Ex-ante Methodology</a:t>
            </a:r>
          </a:p>
          <a:p>
            <a:pPr marL="514350" indent="-514350">
              <a:buFont typeface="+mj-lt"/>
              <a:buAutoNum type="arabicPeriod"/>
            </a:pPr>
            <a:r>
              <a:rPr lang="en-US" altLang="en-US" sz="2000" dirty="0"/>
              <a:t>Ex-ante Load Impacts</a:t>
            </a:r>
          </a:p>
          <a:p>
            <a:pPr marL="514350" indent="-514350">
              <a:buFont typeface="+mj-lt"/>
              <a:buAutoNum type="arabicPeriod"/>
            </a:pPr>
            <a:r>
              <a:rPr lang="en-US" sz="2000" dirty="0"/>
              <a:t>Comparison of Prior Ex-ante and Current Ex-post Load Impacts</a:t>
            </a:r>
            <a:endParaRPr lang="en-US" dirty="0"/>
          </a:p>
        </p:txBody>
      </p:sp>
      <p:sp>
        <p:nvSpPr>
          <p:cNvPr id="4" name="Slide Number Placeholder 3">
            <a:extLst>
              <a:ext uri="{FF2B5EF4-FFF2-40B4-BE49-F238E27FC236}">
                <a16:creationId xmlns:a16="http://schemas.microsoft.com/office/drawing/2014/main" id="{A84B5804-5F59-60DD-23A7-171CDDE8F8A5}"/>
              </a:ext>
            </a:extLst>
          </p:cNvPr>
          <p:cNvSpPr>
            <a:spLocks noGrp="1"/>
          </p:cNvSpPr>
          <p:nvPr>
            <p:ph type="sldNum" sz="quarter" idx="12"/>
          </p:nvPr>
        </p:nvSpPr>
        <p:spPr/>
        <p:txBody>
          <a:bodyPr/>
          <a:lstStyle/>
          <a:p>
            <a:fld id="{C5CF44A8-5BD1-B84E-B3EB-10696AB18F24}" type="slidenum">
              <a:rPr lang="en-US" smtClean="0"/>
              <a:t>2</a:t>
            </a:fld>
            <a:endParaRPr lang="en-US"/>
          </a:p>
        </p:txBody>
      </p:sp>
    </p:spTree>
    <p:extLst>
      <p:ext uri="{BB962C8B-B14F-4D97-AF65-F5344CB8AC3E}">
        <p14:creationId xmlns:p14="http://schemas.microsoft.com/office/powerpoint/2010/main" val="143202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dirty="0"/>
              <a:t>1. Resource Description</a:t>
            </a:r>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2"/>
            <a:ext cx="11302738" cy="3996842"/>
          </a:xfrm>
        </p:spPr>
        <p:txBody>
          <a:bodyPr>
            <a:normAutofit/>
          </a:bodyPr>
          <a:lstStyle/>
          <a:p>
            <a:r>
              <a:rPr lang="en-US" altLang="en-US" sz="2400" dirty="0"/>
              <a:t>Three Demand Response Aggregators (DRAs) had active contracts during 2022:</a:t>
            </a:r>
          </a:p>
          <a:p>
            <a:pPr lvl="1"/>
            <a:r>
              <a:rPr lang="en-US" altLang="en-US" sz="2000" dirty="0"/>
              <a:t>Hybrid Electric Building Technologies (Hybrid)</a:t>
            </a:r>
          </a:p>
          <a:p>
            <a:pPr lvl="1"/>
            <a:r>
              <a:rPr lang="en-US" altLang="en-US" sz="2000" dirty="0"/>
              <a:t>Stem Energy (Stem)</a:t>
            </a:r>
          </a:p>
          <a:p>
            <a:pPr lvl="1"/>
            <a:r>
              <a:rPr lang="en-US" altLang="en-US" sz="2000" dirty="0"/>
              <a:t>Swell Energy (Swell)</a:t>
            </a:r>
          </a:p>
          <a:p>
            <a:r>
              <a:rPr lang="en-US" altLang="en-US" sz="2400" dirty="0"/>
              <a:t>Hybrid and Stem enrolled commercial and industrial customers to provide demand response within SCE’s service territory; Swell enrolled residential and small commercial customers</a:t>
            </a:r>
          </a:p>
          <a:p>
            <a:pPr lvl="1"/>
            <a:r>
              <a:rPr lang="en-US" altLang="en-US" sz="2000" dirty="0"/>
              <a:t>DRAs nominate customers on a monthly basis</a:t>
            </a:r>
          </a:p>
          <a:p>
            <a:pPr lvl="1"/>
            <a:r>
              <a:rPr lang="en-US" altLang="en-US" sz="2000" dirty="0"/>
              <a:t>SCE dispatched the contracts according to the associated terms</a:t>
            </a:r>
          </a:p>
          <a:p>
            <a:pPr lvl="1"/>
            <a:r>
              <a:rPr lang="en-US" altLang="en-US" sz="2000" dirty="0"/>
              <a:t>DRA is responsible for meeting the contract obligations</a:t>
            </a:r>
          </a:p>
        </p:txBody>
      </p:sp>
      <p:sp>
        <p:nvSpPr>
          <p:cNvPr id="4" name="Slide Number Placeholder 3">
            <a:extLst>
              <a:ext uri="{FF2B5EF4-FFF2-40B4-BE49-F238E27FC236}">
                <a16:creationId xmlns:a16="http://schemas.microsoft.com/office/drawing/2014/main" id="{FB217D70-5DDD-3D13-79E1-609B495017AE}"/>
              </a:ext>
            </a:extLst>
          </p:cNvPr>
          <p:cNvSpPr>
            <a:spLocks noGrp="1"/>
          </p:cNvSpPr>
          <p:nvPr>
            <p:ph type="sldNum" sz="quarter" idx="12"/>
          </p:nvPr>
        </p:nvSpPr>
        <p:spPr/>
        <p:txBody>
          <a:bodyPr/>
          <a:lstStyle/>
          <a:p>
            <a:fld id="{C5CF44A8-5BD1-B84E-B3EB-10696AB18F24}" type="slidenum">
              <a:rPr lang="en-US" smtClean="0"/>
              <a:t>3</a:t>
            </a:fld>
            <a:endParaRPr lang="en-US"/>
          </a:p>
        </p:txBody>
      </p:sp>
    </p:spTree>
    <p:extLst>
      <p:ext uri="{BB962C8B-B14F-4D97-AF65-F5344CB8AC3E}">
        <p14:creationId xmlns:p14="http://schemas.microsoft.com/office/powerpoint/2010/main" val="4318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1. Resource Description:</a:t>
            </a:r>
            <a:br>
              <a:rPr lang="en-US" altLang="en-US" dirty="0"/>
            </a:br>
            <a:r>
              <a:rPr lang="en-US" altLang="en-US" sz="3600" i="1" dirty="0"/>
              <a:t>Maximum Capacity for 2022 DRA Contracts</a:t>
            </a:r>
            <a:endParaRPr lang="en-US" dirty="0"/>
          </a:p>
        </p:txBody>
      </p:sp>
      <p:graphicFrame>
        <p:nvGraphicFramePr>
          <p:cNvPr id="6" name="Table 5">
            <a:extLst>
              <a:ext uri="{FF2B5EF4-FFF2-40B4-BE49-F238E27FC236}">
                <a16:creationId xmlns:a16="http://schemas.microsoft.com/office/drawing/2014/main" id="{64A47D6A-BF20-3C75-0E9C-262F61ABE36E}"/>
              </a:ext>
            </a:extLst>
          </p:cNvPr>
          <p:cNvGraphicFramePr>
            <a:graphicFrameLocks noGrp="1"/>
          </p:cNvGraphicFramePr>
          <p:nvPr>
            <p:extLst>
              <p:ext uri="{D42A27DB-BD31-4B8C-83A1-F6EECF244321}">
                <p14:modId xmlns:p14="http://schemas.microsoft.com/office/powerpoint/2010/main" val="3907999344"/>
              </p:ext>
            </p:extLst>
          </p:nvPr>
        </p:nvGraphicFramePr>
        <p:xfrm>
          <a:off x="288757" y="2654117"/>
          <a:ext cx="6857999" cy="2057400"/>
        </p:xfrm>
        <a:graphic>
          <a:graphicData uri="http://schemas.openxmlformats.org/drawingml/2006/table">
            <a:tbl>
              <a:tblPr firstRow="1" firstCol="1" bandRow="1"/>
              <a:tblGrid>
                <a:gridCol w="1529665">
                  <a:extLst>
                    <a:ext uri="{9D8B030D-6E8A-4147-A177-3AD203B41FA5}">
                      <a16:colId xmlns:a16="http://schemas.microsoft.com/office/drawing/2014/main" val="2191878610"/>
                    </a:ext>
                  </a:extLst>
                </a:gridCol>
                <a:gridCol w="1453182">
                  <a:extLst>
                    <a:ext uri="{9D8B030D-6E8A-4147-A177-3AD203B41FA5}">
                      <a16:colId xmlns:a16="http://schemas.microsoft.com/office/drawing/2014/main" val="4180366151"/>
                    </a:ext>
                  </a:extLst>
                </a:gridCol>
                <a:gridCol w="1402193">
                  <a:extLst>
                    <a:ext uri="{9D8B030D-6E8A-4147-A177-3AD203B41FA5}">
                      <a16:colId xmlns:a16="http://schemas.microsoft.com/office/drawing/2014/main" val="2104160409"/>
                    </a:ext>
                  </a:extLst>
                </a:gridCol>
                <a:gridCol w="1402193">
                  <a:extLst>
                    <a:ext uri="{9D8B030D-6E8A-4147-A177-3AD203B41FA5}">
                      <a16:colId xmlns:a16="http://schemas.microsoft.com/office/drawing/2014/main" val="3870849457"/>
                    </a:ext>
                  </a:extLst>
                </a:gridCol>
                <a:gridCol w="1070766">
                  <a:extLst>
                    <a:ext uri="{9D8B030D-6E8A-4147-A177-3AD203B41FA5}">
                      <a16:colId xmlns:a16="http://schemas.microsoft.com/office/drawing/2014/main" val="1559403613"/>
                    </a:ext>
                  </a:extLst>
                </a:gridCol>
              </a:tblGrid>
              <a:tr h="342900">
                <a:tc rowSpan="2">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Month</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4418E"/>
                    </a:solidFill>
                  </a:tcPr>
                </a:tc>
                <a:tc gridSpan="4">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Contract Capacity (MW)</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441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0519346"/>
                  </a:ext>
                </a:extLst>
              </a:tr>
              <a:tr h="342900">
                <a:tc vMerge="1">
                  <a:txBody>
                    <a:bodyPr/>
                    <a:lstStyle/>
                    <a:p>
                      <a:endParaRPr lang="en-US"/>
                    </a:p>
                  </a:txBody>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Hybrid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4418E"/>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Stem</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4418E"/>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Swell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4418E"/>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4418E"/>
                    </a:solidFill>
                  </a:tcPr>
                </a:tc>
                <a:extLst>
                  <a:ext uri="{0D108BD9-81ED-4DB2-BD59-A6C34878D82A}">
                    <a16:rowId xmlns:a16="http://schemas.microsoft.com/office/drawing/2014/main" val="4227959968"/>
                  </a:ext>
                </a:extLst>
              </a:tr>
              <a:tr h="3429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 to 10 a.m.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51398216"/>
                  </a:ext>
                </a:extLst>
              </a:tr>
              <a:tr h="3429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 a.m. to 4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8342406"/>
                  </a:ext>
                </a:extLst>
              </a:tr>
              <a:tr h="3429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 to 6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70.1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47900515"/>
                  </a:ext>
                </a:extLst>
              </a:tr>
              <a:tr h="342900">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 to 9 p.m.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Palatino Linotype"/>
                        </a:defRPr>
                      </a:lvl1pPr>
                      <a:lvl2pPr marL="457200" algn="l" defTabSz="914400" rtl="0" eaLnBrk="1" latinLnBrk="0" hangingPunct="1">
                        <a:defRPr sz="1800" kern="1200">
                          <a:solidFill>
                            <a:schemeClr val="tx1"/>
                          </a:solidFill>
                          <a:latin typeface="Palatino Linotype"/>
                        </a:defRPr>
                      </a:lvl2pPr>
                      <a:lvl3pPr marL="914400" algn="l" defTabSz="914400" rtl="0" eaLnBrk="1" latinLnBrk="0" hangingPunct="1">
                        <a:defRPr sz="1800" kern="1200">
                          <a:solidFill>
                            <a:schemeClr val="tx1"/>
                          </a:solidFill>
                          <a:latin typeface="Palatino Linotype"/>
                        </a:defRPr>
                      </a:lvl3pPr>
                      <a:lvl4pPr marL="1371600" algn="l" defTabSz="914400" rtl="0" eaLnBrk="1" latinLnBrk="0" hangingPunct="1">
                        <a:defRPr sz="1800" kern="1200">
                          <a:solidFill>
                            <a:schemeClr val="tx1"/>
                          </a:solidFill>
                          <a:latin typeface="Palatino Linotype"/>
                        </a:defRPr>
                      </a:lvl4pPr>
                      <a:lvl5pPr marL="1828800" algn="l" defTabSz="914400" rtl="0" eaLnBrk="1" latinLnBrk="0" hangingPunct="1">
                        <a:defRPr sz="1800" kern="1200">
                          <a:solidFill>
                            <a:schemeClr val="tx1"/>
                          </a:solidFill>
                          <a:latin typeface="Palatino Linotype"/>
                        </a:defRPr>
                      </a:lvl5pPr>
                      <a:lvl6pPr marL="2286000" algn="l" defTabSz="914400" rtl="0" eaLnBrk="1" latinLnBrk="0" hangingPunct="1">
                        <a:defRPr sz="1800" kern="1200">
                          <a:solidFill>
                            <a:schemeClr val="tx1"/>
                          </a:solidFill>
                          <a:latin typeface="Palatino Linotype"/>
                        </a:defRPr>
                      </a:lvl6pPr>
                      <a:lvl7pPr marL="2743200" algn="l" defTabSz="914400" rtl="0" eaLnBrk="1" latinLnBrk="0" hangingPunct="1">
                        <a:defRPr sz="1800" kern="1200">
                          <a:solidFill>
                            <a:schemeClr val="tx1"/>
                          </a:solidFill>
                          <a:latin typeface="Palatino Linotype"/>
                        </a:defRPr>
                      </a:lvl7pPr>
                      <a:lvl8pPr marL="3200400" algn="l" defTabSz="914400" rtl="0" eaLnBrk="1" latinLnBrk="0" hangingPunct="1">
                        <a:defRPr sz="1800" kern="1200">
                          <a:solidFill>
                            <a:schemeClr val="tx1"/>
                          </a:solidFill>
                          <a:latin typeface="Palatino Linotype"/>
                        </a:defRPr>
                      </a:lvl8pPr>
                      <a:lvl9pPr marL="3657600" algn="l" defTabSz="914400" rtl="0" eaLnBrk="1" latinLnBrk="0" hangingPunct="1">
                        <a:defRPr sz="1800" kern="1200">
                          <a:solidFill>
                            <a:schemeClr val="tx1"/>
                          </a:solidFill>
                          <a:latin typeface="Palatino Linotype"/>
                        </a:defRPr>
                      </a:lvl9pPr>
                    </a:lstStyle>
                    <a:p>
                      <a:pPr marL="0" marR="0" algn="ctr">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46226889"/>
                  </a:ext>
                </a:extLst>
              </a:tr>
            </a:tbl>
          </a:graphicData>
        </a:graphic>
      </p:graphicFrame>
      <p:pic>
        <p:nvPicPr>
          <p:cNvPr id="7" name="Picture 6">
            <a:extLst>
              <a:ext uri="{FF2B5EF4-FFF2-40B4-BE49-F238E27FC236}">
                <a16:creationId xmlns:a16="http://schemas.microsoft.com/office/drawing/2014/main" id="{BEF1C8AF-52DF-D352-7852-CC2D0044A583}"/>
              </a:ext>
            </a:extLst>
          </p:cNvPr>
          <p:cNvPicPr>
            <a:picLocks noChangeAspect="1"/>
          </p:cNvPicPr>
          <p:nvPr/>
        </p:nvPicPr>
        <p:blipFill>
          <a:blip r:embed="rId2"/>
          <a:stretch>
            <a:fillRect/>
          </a:stretch>
        </p:blipFill>
        <p:spPr>
          <a:xfrm>
            <a:off x="7242479" y="2239027"/>
            <a:ext cx="4401693" cy="3005588"/>
          </a:xfrm>
          <a:prstGeom prst="rect">
            <a:avLst/>
          </a:prstGeom>
        </p:spPr>
      </p:pic>
      <p:sp>
        <p:nvSpPr>
          <p:cNvPr id="3" name="Slide Number Placeholder 2">
            <a:extLst>
              <a:ext uri="{FF2B5EF4-FFF2-40B4-BE49-F238E27FC236}">
                <a16:creationId xmlns:a16="http://schemas.microsoft.com/office/drawing/2014/main" id="{5396678C-5EFE-0242-C01B-C371AAE111A0}"/>
              </a:ext>
            </a:extLst>
          </p:cNvPr>
          <p:cNvSpPr>
            <a:spLocks noGrp="1"/>
          </p:cNvSpPr>
          <p:nvPr>
            <p:ph type="sldNum" sz="quarter" idx="12"/>
          </p:nvPr>
        </p:nvSpPr>
        <p:spPr/>
        <p:txBody>
          <a:bodyPr/>
          <a:lstStyle/>
          <a:p>
            <a:fld id="{C5CF44A8-5BD1-B84E-B3EB-10696AB18F24}" type="slidenum">
              <a:rPr lang="en-US" smtClean="0"/>
              <a:t>4</a:t>
            </a:fld>
            <a:endParaRPr lang="en-US"/>
          </a:p>
        </p:txBody>
      </p:sp>
    </p:spTree>
    <p:extLst>
      <p:ext uri="{BB962C8B-B14F-4D97-AF65-F5344CB8AC3E}">
        <p14:creationId xmlns:p14="http://schemas.microsoft.com/office/powerpoint/2010/main" val="346903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2. Ex-post Methodology</a:t>
            </a:r>
            <a:endParaRPr lang="en-US"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2"/>
            <a:ext cx="11302738" cy="3996842"/>
          </a:xfrm>
        </p:spPr>
        <p:txBody>
          <a:bodyPr>
            <a:normAutofit lnSpcReduction="10000"/>
          </a:bodyPr>
          <a:lstStyle/>
          <a:p>
            <a:r>
              <a:rPr lang="en-US" altLang="en-US" sz="2400" dirty="0"/>
              <a:t>Estimated customer-specific regression models with the customer’s hourly usage as the dependent variable</a:t>
            </a:r>
          </a:p>
          <a:p>
            <a:r>
              <a:rPr lang="en-US" altLang="en-US" sz="2400" dirty="0"/>
              <a:t>Models are used to simulate reference loads that would have occurred in the absence events</a:t>
            </a:r>
          </a:p>
          <a:p>
            <a:r>
              <a:rPr lang="en-US" altLang="en-US" sz="2400" dirty="0"/>
              <a:t>The explanatory variables include:</a:t>
            </a:r>
          </a:p>
          <a:p>
            <a:pPr lvl="1"/>
            <a:r>
              <a:rPr lang="en-US" altLang="en-US" sz="2000" dirty="0"/>
              <a:t>Temperatures, expressed in several ways (e.g., current hour, average daily, maximum daily)</a:t>
            </a:r>
          </a:p>
          <a:p>
            <a:pPr lvl="1"/>
            <a:r>
              <a:rPr lang="en-US" altLang="en-US" sz="2000" dirty="0"/>
              <a:t>Hour of day</a:t>
            </a:r>
          </a:p>
          <a:p>
            <a:pPr lvl="1"/>
            <a:r>
              <a:rPr lang="en-US" altLang="en-US" sz="2000" dirty="0"/>
              <a:t>Day of week</a:t>
            </a:r>
          </a:p>
          <a:p>
            <a:pPr lvl="1"/>
            <a:r>
              <a:rPr lang="en-US" altLang="en-US" sz="2000" dirty="0"/>
              <a:t>Month of year</a:t>
            </a:r>
          </a:p>
          <a:p>
            <a:pPr lvl="1"/>
            <a:r>
              <a:rPr lang="en-US" altLang="en-US" sz="2000" dirty="0"/>
              <a:t>A morning load variable (average load from midnight to 10 a.m., except for customers with early event hours)</a:t>
            </a:r>
          </a:p>
          <a:p>
            <a:endParaRPr lang="en-US" dirty="0"/>
          </a:p>
        </p:txBody>
      </p:sp>
      <p:sp>
        <p:nvSpPr>
          <p:cNvPr id="4" name="Slide Number Placeholder 3">
            <a:extLst>
              <a:ext uri="{FF2B5EF4-FFF2-40B4-BE49-F238E27FC236}">
                <a16:creationId xmlns:a16="http://schemas.microsoft.com/office/drawing/2014/main" id="{B915A303-414B-3DDC-11FB-EA63D93F3510}"/>
              </a:ext>
            </a:extLst>
          </p:cNvPr>
          <p:cNvSpPr>
            <a:spLocks noGrp="1"/>
          </p:cNvSpPr>
          <p:nvPr>
            <p:ph type="sldNum" sz="quarter" idx="12"/>
          </p:nvPr>
        </p:nvSpPr>
        <p:spPr/>
        <p:txBody>
          <a:bodyPr/>
          <a:lstStyle/>
          <a:p>
            <a:fld id="{C5CF44A8-5BD1-B84E-B3EB-10696AB18F24}" type="slidenum">
              <a:rPr lang="en-US" smtClean="0"/>
              <a:t>5</a:t>
            </a:fld>
            <a:endParaRPr lang="en-US"/>
          </a:p>
        </p:txBody>
      </p:sp>
    </p:spTree>
    <p:extLst>
      <p:ext uri="{BB962C8B-B14F-4D97-AF65-F5344CB8AC3E}">
        <p14:creationId xmlns:p14="http://schemas.microsoft.com/office/powerpoint/2010/main" val="216826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2. Ex-post Methodology (2)</a:t>
            </a:r>
            <a:endParaRPr lang="en-US"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1"/>
            <a:ext cx="11302738" cy="4048979"/>
          </a:xfrm>
        </p:spPr>
        <p:txBody>
          <a:bodyPr>
            <a:normAutofit fontScale="92500" lnSpcReduction="10000"/>
          </a:bodyPr>
          <a:lstStyle/>
          <a:p>
            <a:r>
              <a:rPr lang="en-US" altLang="en-US" sz="2400" dirty="0"/>
              <a:t>October 2021 through September 2022 data included in the model</a:t>
            </a:r>
          </a:p>
          <a:p>
            <a:pPr lvl="1"/>
            <a:r>
              <a:rPr lang="en-US" altLang="en-US" sz="2000" dirty="0"/>
              <a:t>Exclude event hours plus at least 3 hours following the event</a:t>
            </a:r>
          </a:p>
          <a:p>
            <a:pPr lvl="2"/>
            <a:r>
              <a:rPr lang="en-US" altLang="en-US" sz="1800" dirty="0"/>
              <a:t>If the event starts at 5 p.m. or later, the rest of the day is excluded</a:t>
            </a:r>
          </a:p>
          <a:p>
            <a:pPr lvl="2"/>
            <a:r>
              <a:rPr lang="en-US" altLang="en-US" sz="1800" dirty="0"/>
              <a:t>Needed to include some event-day data to improve estimates for contracts with a high frequency of events</a:t>
            </a:r>
          </a:p>
          <a:p>
            <a:pPr lvl="1"/>
            <a:r>
              <a:rPr lang="en-US" altLang="en-US" sz="2000" dirty="0"/>
              <a:t>Exclude data prior to the customer’s first nominated month, which ensures that storage is in place (if applicable)</a:t>
            </a:r>
          </a:p>
          <a:p>
            <a:r>
              <a:rPr lang="en-US" altLang="en-US" sz="2400" dirty="0"/>
              <a:t>Model validation</a:t>
            </a:r>
          </a:p>
          <a:p>
            <a:pPr lvl="1"/>
            <a:r>
              <a:rPr lang="en-US" altLang="en-US" sz="2000" dirty="0"/>
              <a:t>Estimated a common specification excluding ~15% of the data (randomly selected non-event days)</a:t>
            </a:r>
          </a:p>
          <a:p>
            <a:pPr lvl="1"/>
            <a:r>
              <a:rPr lang="en-US" altLang="en-US" sz="2000" dirty="0"/>
              <a:t>Compared predicted and observed values on withheld days and adjusted the customer’s regression specification as needed</a:t>
            </a:r>
          </a:p>
          <a:p>
            <a:r>
              <a:rPr lang="en-US" altLang="en-US" sz="2400" dirty="0"/>
              <a:t>Estimated load impact = the model’s predicted load for the event hour minus the observed load</a:t>
            </a:r>
          </a:p>
          <a:p>
            <a:endParaRPr lang="en-US" dirty="0"/>
          </a:p>
        </p:txBody>
      </p:sp>
      <p:sp>
        <p:nvSpPr>
          <p:cNvPr id="4" name="Slide Number Placeholder 3">
            <a:extLst>
              <a:ext uri="{FF2B5EF4-FFF2-40B4-BE49-F238E27FC236}">
                <a16:creationId xmlns:a16="http://schemas.microsoft.com/office/drawing/2014/main" id="{9D968936-7D2D-DAAA-F6C1-663B06107DC8}"/>
              </a:ext>
            </a:extLst>
          </p:cNvPr>
          <p:cNvSpPr>
            <a:spLocks noGrp="1"/>
          </p:cNvSpPr>
          <p:nvPr>
            <p:ph type="sldNum" sz="quarter" idx="12"/>
          </p:nvPr>
        </p:nvSpPr>
        <p:spPr/>
        <p:txBody>
          <a:bodyPr/>
          <a:lstStyle/>
          <a:p>
            <a:fld id="{C5CF44A8-5BD1-B84E-B3EB-10696AB18F24}" type="slidenum">
              <a:rPr lang="en-US" smtClean="0"/>
              <a:t>6</a:t>
            </a:fld>
            <a:endParaRPr lang="en-US"/>
          </a:p>
        </p:txBody>
      </p:sp>
    </p:spTree>
    <p:extLst>
      <p:ext uri="{BB962C8B-B14F-4D97-AF65-F5344CB8AC3E}">
        <p14:creationId xmlns:p14="http://schemas.microsoft.com/office/powerpoint/2010/main" val="141700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3. Ex-post Results</a:t>
            </a:r>
            <a:br>
              <a:rPr lang="en-US" altLang="en-US" dirty="0"/>
            </a:br>
            <a:r>
              <a:rPr lang="en-US" altLang="en-US" sz="3600" i="1" dirty="0"/>
              <a:t>Average Event Hour with Full Dispatch</a:t>
            </a:r>
            <a:endParaRPr lang="en-US"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6649453" y="2055041"/>
            <a:ext cx="5338010" cy="4048979"/>
          </a:xfrm>
        </p:spPr>
        <p:txBody>
          <a:bodyPr>
            <a:normAutofit/>
          </a:bodyPr>
          <a:lstStyle/>
          <a:p>
            <a:pPr marL="342900" marR="0" lvl="0" indent="-342900" algn="l">
              <a:spcBef>
                <a:spcPts val="0"/>
              </a:spcBef>
              <a:spcAft>
                <a:spcPts val="0"/>
              </a:spcAft>
              <a:buSzPts val="1000"/>
              <a:buFont typeface="Wingdings" panose="05000000000000000000" pitchFamily="2" charset="2"/>
              <a:buChar char="q"/>
            </a:pPr>
            <a:r>
              <a:rPr lang="en-US" sz="1600" dirty="0">
                <a:effectLst/>
                <a:cs typeface="Times New Roman" panose="02020603050405020304" pitchFamily="18" charset="0"/>
              </a:rPr>
              <a:t>Load Impact = our estimate of the difference between observed loads and the loads that would have occurred in the absence of the event</a:t>
            </a:r>
          </a:p>
          <a:p>
            <a:pPr marL="342900" marR="0" lvl="0" indent="-342900" algn="l">
              <a:spcBef>
                <a:spcPts val="0"/>
              </a:spcBef>
              <a:spcAft>
                <a:spcPts val="0"/>
              </a:spcAft>
              <a:buSzPts val="1000"/>
              <a:buFont typeface="Wingdings" panose="05000000000000000000" pitchFamily="2" charset="2"/>
              <a:buChar char="q"/>
            </a:pPr>
            <a:endParaRPr lang="en-US" sz="1600" dirty="0">
              <a:effectLst/>
              <a:cs typeface="Times New Roman" panose="02020603050405020304" pitchFamily="18" charset="0"/>
            </a:endParaRPr>
          </a:p>
          <a:p>
            <a:pPr marL="342900" marR="0" lvl="0" indent="-342900" algn="l">
              <a:spcBef>
                <a:spcPts val="0"/>
              </a:spcBef>
              <a:spcAft>
                <a:spcPts val="0"/>
              </a:spcAft>
              <a:buSzPts val="1000"/>
              <a:buFont typeface="Wingdings" panose="05000000000000000000" pitchFamily="2" charset="2"/>
              <a:buChar char="q"/>
            </a:pPr>
            <a:r>
              <a:rPr lang="en-US" sz="1600" dirty="0">
                <a:effectLst/>
                <a:cs typeface="Times New Roman" panose="02020603050405020304" pitchFamily="18" charset="0"/>
              </a:rPr>
              <a:t>% Impact = Load Impact / Reference Load</a:t>
            </a:r>
          </a:p>
          <a:p>
            <a:pPr marL="342900" marR="0" lvl="0" indent="-342900" algn="l">
              <a:spcBef>
                <a:spcPts val="0"/>
              </a:spcBef>
              <a:spcAft>
                <a:spcPts val="0"/>
              </a:spcAft>
              <a:buSzPts val="1000"/>
              <a:buFont typeface="Wingdings" panose="05000000000000000000" pitchFamily="2" charset="2"/>
              <a:buChar char="q"/>
            </a:pPr>
            <a:endParaRPr lang="en-US" sz="1600" dirty="0">
              <a:effectLst/>
              <a:cs typeface="Times New Roman" panose="02020603050405020304" pitchFamily="18" charset="0"/>
            </a:endParaRPr>
          </a:p>
          <a:p>
            <a:pPr marL="342900" marR="0" lvl="0" indent="-342900" algn="l">
              <a:spcBef>
                <a:spcPts val="0"/>
              </a:spcBef>
              <a:spcAft>
                <a:spcPts val="0"/>
              </a:spcAft>
              <a:buSzPts val="1000"/>
              <a:buFont typeface="Wingdings" panose="05000000000000000000" pitchFamily="2" charset="2"/>
              <a:buChar char="q"/>
            </a:pPr>
            <a:r>
              <a:rPr lang="en-US" sz="1600" dirty="0">
                <a:effectLst/>
                <a:cs typeface="Times New Roman" panose="02020603050405020304" pitchFamily="18" charset="0"/>
              </a:rPr>
              <a:t>% of Contract Amount = Load Impact / Contract Amount</a:t>
            </a:r>
          </a:p>
          <a:p>
            <a:pPr marL="342900" marR="0" lvl="0" indent="-342900" algn="l">
              <a:spcBef>
                <a:spcPts val="0"/>
              </a:spcBef>
              <a:spcAft>
                <a:spcPts val="0"/>
              </a:spcAft>
              <a:buSzPts val="1000"/>
              <a:buFont typeface="Wingdings" panose="05000000000000000000" pitchFamily="2" charset="2"/>
              <a:buChar char="q"/>
            </a:pPr>
            <a:endParaRPr lang="en-US" sz="1600" dirty="0">
              <a:effectLst/>
              <a:cs typeface="Times New Roman" panose="02020603050405020304" pitchFamily="18" charset="0"/>
            </a:endParaRPr>
          </a:p>
          <a:p>
            <a:pPr marL="342900" marR="0" lvl="0" indent="-342900" algn="l">
              <a:spcBef>
                <a:spcPts val="0"/>
              </a:spcBef>
              <a:spcAft>
                <a:spcPts val="0"/>
              </a:spcAft>
              <a:buSzPts val="1000"/>
              <a:buFont typeface="Wingdings" panose="05000000000000000000" pitchFamily="2" charset="2"/>
              <a:buChar char="q"/>
            </a:pPr>
            <a:r>
              <a:rPr lang="en-US" sz="1600" dirty="0">
                <a:effectLst/>
                <a:cs typeface="Times New Roman" panose="02020603050405020304" pitchFamily="18" charset="0"/>
              </a:rPr>
              <a:t>Includes only event hours with all resources dispatched within a contract</a:t>
            </a:r>
            <a:endParaRPr lang="en-US" dirty="0"/>
          </a:p>
          <a:p>
            <a:endParaRPr lang="en-US" dirty="0"/>
          </a:p>
        </p:txBody>
      </p:sp>
      <p:pic>
        <p:nvPicPr>
          <p:cNvPr id="4" name="Picture 3">
            <a:extLst>
              <a:ext uri="{FF2B5EF4-FFF2-40B4-BE49-F238E27FC236}">
                <a16:creationId xmlns:a16="http://schemas.microsoft.com/office/drawing/2014/main" id="{5AB9E0FB-3B24-7C15-BFF5-76253A379601}"/>
              </a:ext>
            </a:extLst>
          </p:cNvPr>
          <p:cNvPicPr>
            <a:picLocks noChangeAspect="1"/>
          </p:cNvPicPr>
          <p:nvPr/>
        </p:nvPicPr>
        <p:blipFill>
          <a:blip r:embed="rId3"/>
          <a:stretch>
            <a:fillRect/>
          </a:stretch>
        </p:blipFill>
        <p:spPr>
          <a:xfrm>
            <a:off x="251134" y="1855591"/>
            <a:ext cx="6366234" cy="4118927"/>
          </a:xfrm>
          <a:prstGeom prst="rect">
            <a:avLst/>
          </a:prstGeom>
        </p:spPr>
      </p:pic>
      <p:sp>
        <p:nvSpPr>
          <p:cNvPr id="5" name="Slide Number Placeholder 4">
            <a:extLst>
              <a:ext uri="{FF2B5EF4-FFF2-40B4-BE49-F238E27FC236}">
                <a16:creationId xmlns:a16="http://schemas.microsoft.com/office/drawing/2014/main" id="{76385C42-2C33-D43F-FE57-BEBFB9E72D50}"/>
              </a:ext>
            </a:extLst>
          </p:cNvPr>
          <p:cNvSpPr>
            <a:spLocks noGrp="1"/>
          </p:cNvSpPr>
          <p:nvPr>
            <p:ph type="sldNum" sz="quarter" idx="12"/>
          </p:nvPr>
        </p:nvSpPr>
        <p:spPr/>
        <p:txBody>
          <a:bodyPr/>
          <a:lstStyle/>
          <a:p>
            <a:fld id="{C5CF44A8-5BD1-B84E-B3EB-10696AB18F24}" type="slidenum">
              <a:rPr lang="en-US" smtClean="0"/>
              <a:t>7</a:t>
            </a:fld>
            <a:endParaRPr lang="en-US"/>
          </a:p>
        </p:txBody>
      </p:sp>
    </p:spTree>
    <p:extLst>
      <p:ext uri="{BB962C8B-B14F-4D97-AF65-F5344CB8AC3E}">
        <p14:creationId xmlns:p14="http://schemas.microsoft.com/office/powerpoint/2010/main" val="978232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3. Ex-post Results</a:t>
            </a:r>
            <a:br>
              <a:rPr lang="en-US" altLang="en-US" dirty="0"/>
            </a:br>
            <a:r>
              <a:rPr lang="en-US" altLang="en-US" sz="3600" i="1" dirty="0"/>
              <a:t>August 17, 2022 Hourly Load Impacts</a:t>
            </a:r>
            <a:endParaRPr lang="en-US" dirty="0"/>
          </a:p>
        </p:txBody>
      </p:sp>
      <p:sp>
        <p:nvSpPr>
          <p:cNvPr id="8" name="TextBox 7">
            <a:extLst>
              <a:ext uri="{FF2B5EF4-FFF2-40B4-BE49-F238E27FC236}">
                <a16:creationId xmlns:a16="http://schemas.microsoft.com/office/drawing/2014/main" id="{AE9E25E2-A58C-29CB-5EAB-445FAC6847AE}"/>
              </a:ext>
            </a:extLst>
          </p:cNvPr>
          <p:cNvSpPr txBox="1"/>
          <p:nvPr/>
        </p:nvSpPr>
        <p:spPr>
          <a:xfrm>
            <a:off x="6544636" y="3084924"/>
            <a:ext cx="5163453" cy="1477328"/>
          </a:xfrm>
          <a:prstGeom prst="rect">
            <a:avLst/>
          </a:prstGeom>
          <a:noFill/>
        </p:spPr>
        <p:txBody>
          <a:bodyPr wrap="square" rtlCol="0">
            <a:spAutoFit/>
          </a:bodyPr>
          <a:lstStyle/>
          <a:p>
            <a:pPr algn="l"/>
            <a:r>
              <a:rPr lang="en-US" dirty="0">
                <a:latin typeface="Verdana" panose="020B0604030504040204" pitchFamily="34" charset="0"/>
                <a:ea typeface="Verdana" panose="020B0604030504040204" pitchFamily="34" charset="0"/>
              </a:rPr>
              <a:t>Dark blue shading = Full dispatch</a:t>
            </a:r>
          </a:p>
          <a:p>
            <a:pPr algn="l"/>
            <a:r>
              <a:rPr lang="en-US" dirty="0">
                <a:latin typeface="Verdana" panose="020B0604030504040204" pitchFamily="34" charset="0"/>
                <a:ea typeface="Verdana" panose="020B0604030504040204" pitchFamily="34" charset="0"/>
              </a:rPr>
              <a:t>Light blue = All but 1 dispatch ID called</a:t>
            </a:r>
          </a:p>
          <a:p>
            <a:pPr algn="l"/>
            <a:r>
              <a:rPr lang="en-US" dirty="0">
                <a:latin typeface="Verdana" panose="020B0604030504040204" pitchFamily="34" charset="0"/>
                <a:ea typeface="Verdana" panose="020B0604030504040204" pitchFamily="34" charset="0"/>
              </a:rPr>
              <a:t>Dark green = All Hybrid or all Stem called</a:t>
            </a:r>
          </a:p>
          <a:p>
            <a:pPr algn="l"/>
            <a:r>
              <a:rPr lang="en-US" dirty="0">
                <a:latin typeface="Verdana" panose="020B0604030504040204" pitchFamily="34" charset="0"/>
                <a:ea typeface="Verdana" panose="020B0604030504040204" pitchFamily="34" charset="0"/>
              </a:rPr>
              <a:t>Light green = One Hybrid ID called</a:t>
            </a:r>
          </a:p>
          <a:p>
            <a:pPr algn="l"/>
            <a:r>
              <a:rPr lang="en-US" dirty="0">
                <a:latin typeface="Verdana" panose="020B0604030504040204" pitchFamily="34" charset="0"/>
                <a:ea typeface="Verdana" panose="020B0604030504040204" pitchFamily="34" charset="0"/>
              </a:rPr>
              <a:t>Red shading = Contract quantities</a:t>
            </a:r>
          </a:p>
        </p:txBody>
      </p:sp>
      <p:pic>
        <p:nvPicPr>
          <p:cNvPr id="3" name="Picture 2">
            <a:extLst>
              <a:ext uri="{FF2B5EF4-FFF2-40B4-BE49-F238E27FC236}">
                <a16:creationId xmlns:a16="http://schemas.microsoft.com/office/drawing/2014/main" id="{383BAECD-2D06-8770-25EB-2206933EC1B2}"/>
              </a:ext>
            </a:extLst>
          </p:cNvPr>
          <p:cNvPicPr>
            <a:picLocks noChangeAspect="1"/>
          </p:cNvPicPr>
          <p:nvPr/>
        </p:nvPicPr>
        <p:blipFill>
          <a:blip r:embed="rId2"/>
          <a:stretch>
            <a:fillRect/>
          </a:stretch>
        </p:blipFill>
        <p:spPr>
          <a:xfrm>
            <a:off x="42553" y="1699000"/>
            <a:ext cx="6444031" cy="4157832"/>
          </a:xfrm>
          <a:prstGeom prst="rect">
            <a:avLst/>
          </a:prstGeom>
        </p:spPr>
      </p:pic>
      <p:sp>
        <p:nvSpPr>
          <p:cNvPr id="4" name="Slide Number Placeholder 3">
            <a:extLst>
              <a:ext uri="{FF2B5EF4-FFF2-40B4-BE49-F238E27FC236}">
                <a16:creationId xmlns:a16="http://schemas.microsoft.com/office/drawing/2014/main" id="{3BE3597A-9D99-3935-FF9D-C4C1F3B632B4}"/>
              </a:ext>
            </a:extLst>
          </p:cNvPr>
          <p:cNvSpPr>
            <a:spLocks noGrp="1"/>
          </p:cNvSpPr>
          <p:nvPr>
            <p:ph type="sldNum" sz="quarter" idx="12"/>
          </p:nvPr>
        </p:nvSpPr>
        <p:spPr/>
        <p:txBody>
          <a:bodyPr/>
          <a:lstStyle/>
          <a:p>
            <a:fld id="{C5CF44A8-5BD1-B84E-B3EB-10696AB18F24}" type="slidenum">
              <a:rPr lang="en-US" smtClean="0"/>
              <a:t>8</a:t>
            </a:fld>
            <a:endParaRPr lang="en-US"/>
          </a:p>
        </p:txBody>
      </p:sp>
    </p:spTree>
    <p:extLst>
      <p:ext uri="{BB962C8B-B14F-4D97-AF65-F5344CB8AC3E}">
        <p14:creationId xmlns:p14="http://schemas.microsoft.com/office/powerpoint/2010/main" val="14107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76A1-FC0D-AE50-FCD2-80AEAA0296F0}"/>
              </a:ext>
            </a:extLst>
          </p:cNvPr>
          <p:cNvSpPr>
            <a:spLocks noGrp="1"/>
          </p:cNvSpPr>
          <p:nvPr>
            <p:ph type="title"/>
          </p:nvPr>
        </p:nvSpPr>
        <p:spPr/>
        <p:txBody>
          <a:bodyPr/>
          <a:lstStyle/>
          <a:p>
            <a:r>
              <a:rPr lang="en-US" altLang="en-US" dirty="0"/>
              <a:t>4. Ex-ante Methodology</a:t>
            </a:r>
            <a:endParaRPr lang="en-US" dirty="0"/>
          </a:p>
        </p:txBody>
      </p:sp>
      <p:sp>
        <p:nvSpPr>
          <p:cNvPr id="3" name="Content Placeholder 2">
            <a:extLst>
              <a:ext uri="{FF2B5EF4-FFF2-40B4-BE49-F238E27FC236}">
                <a16:creationId xmlns:a16="http://schemas.microsoft.com/office/drawing/2014/main" id="{97CC89DD-DEB5-D249-0D0C-50F43BF8C7A2}"/>
              </a:ext>
            </a:extLst>
          </p:cNvPr>
          <p:cNvSpPr>
            <a:spLocks noGrp="1"/>
          </p:cNvSpPr>
          <p:nvPr>
            <p:ph idx="1"/>
          </p:nvPr>
        </p:nvSpPr>
        <p:spPr>
          <a:xfrm>
            <a:off x="405353" y="2055041"/>
            <a:ext cx="11302738" cy="4048979"/>
          </a:xfrm>
        </p:spPr>
        <p:txBody>
          <a:bodyPr>
            <a:normAutofit/>
          </a:bodyPr>
          <a:lstStyle/>
          <a:p>
            <a:r>
              <a:rPr lang="en-US" altLang="en-US" sz="2400" dirty="0"/>
              <a:t>SCE provided a forecast of monthly capacity commitments by contract</a:t>
            </a:r>
          </a:p>
          <a:p>
            <a:pPr lvl="1"/>
            <a:r>
              <a:rPr lang="en-US" altLang="en-US" sz="2000" dirty="0"/>
              <a:t>Replaces the enrollment forecast typically used in a load impact study</a:t>
            </a:r>
          </a:p>
          <a:p>
            <a:endParaRPr lang="en-US" altLang="en-US" sz="2400" dirty="0"/>
          </a:p>
          <a:p>
            <a:r>
              <a:rPr lang="en-US" altLang="en-US" sz="2400" dirty="0"/>
              <a:t>Simulate customer-specific reference loads for all required scenarios (by month and weather scenario)</a:t>
            </a:r>
          </a:p>
          <a:p>
            <a:pPr lvl="1"/>
            <a:r>
              <a:rPr lang="en-US" altLang="en-US" sz="2000" dirty="0"/>
              <a:t>Same as ex-post regression model but omitting the morning load variable</a:t>
            </a:r>
            <a:endParaRPr lang="en-US" dirty="0"/>
          </a:p>
        </p:txBody>
      </p:sp>
      <p:sp>
        <p:nvSpPr>
          <p:cNvPr id="4" name="Slide Number Placeholder 3">
            <a:extLst>
              <a:ext uri="{FF2B5EF4-FFF2-40B4-BE49-F238E27FC236}">
                <a16:creationId xmlns:a16="http://schemas.microsoft.com/office/drawing/2014/main" id="{718A2311-09F2-26BF-5A56-BF875A4CDAEA}"/>
              </a:ext>
            </a:extLst>
          </p:cNvPr>
          <p:cNvSpPr>
            <a:spLocks noGrp="1"/>
          </p:cNvSpPr>
          <p:nvPr>
            <p:ph type="sldNum" sz="quarter" idx="12"/>
          </p:nvPr>
        </p:nvSpPr>
        <p:spPr/>
        <p:txBody>
          <a:bodyPr/>
          <a:lstStyle/>
          <a:p>
            <a:fld id="{C5CF44A8-5BD1-B84E-B3EB-10696AB18F24}" type="slidenum">
              <a:rPr lang="en-US" smtClean="0"/>
              <a:t>9</a:t>
            </a:fld>
            <a:endParaRPr lang="en-US"/>
          </a:p>
        </p:txBody>
      </p:sp>
    </p:spTree>
    <p:extLst>
      <p:ext uri="{BB962C8B-B14F-4D97-AF65-F5344CB8AC3E}">
        <p14:creationId xmlns:p14="http://schemas.microsoft.com/office/powerpoint/2010/main" val="2915853967"/>
      </p:ext>
    </p:extLst>
  </p:cSld>
  <p:clrMapOvr>
    <a:masterClrMapping/>
  </p:clrMapOvr>
</p:sld>
</file>

<file path=ppt/theme/theme1.xml><?xml version="1.0" encoding="utf-8"?>
<a:theme xmlns:a="http://schemas.openxmlformats.org/drawingml/2006/main" name="Office Theme">
  <a:themeElements>
    <a:clrScheme name="Christensen Associates">
      <a:dk1>
        <a:srgbClr val="000000"/>
      </a:dk1>
      <a:lt1>
        <a:srgbClr val="FFFFFF"/>
      </a:lt1>
      <a:dk2>
        <a:srgbClr val="374995"/>
      </a:dk2>
      <a:lt2>
        <a:srgbClr val="FEFEFE"/>
      </a:lt2>
      <a:accent1>
        <a:srgbClr val="FED329"/>
      </a:accent1>
      <a:accent2>
        <a:srgbClr val="FEFEFE"/>
      </a:accent2>
      <a:accent3>
        <a:srgbClr val="374995"/>
      </a:accent3>
      <a:accent4>
        <a:srgbClr val="FED329"/>
      </a:accent4>
      <a:accent5>
        <a:srgbClr val="95989B"/>
      </a:accent5>
      <a:accent6>
        <a:srgbClr val="292929"/>
      </a:accent6>
      <a:hlink>
        <a:srgbClr val="FED329"/>
      </a:hlink>
      <a:folHlink>
        <a:srgbClr val="3332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90DD2B-A460-3649-9A99-3A541DDEABBD}" vid="{2628066A-6AD2-6C4C-BE09-825F9DEFB5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Christensen_PowerPoint Template</Template>
  <TotalTime>87</TotalTime>
  <Words>994</Words>
  <Application>Microsoft Office PowerPoint</Application>
  <PresentationFormat>Widescreen</PresentationFormat>
  <Paragraphs>128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Verdana</vt:lpstr>
      <vt:lpstr>Wingdings</vt:lpstr>
      <vt:lpstr>Office Theme</vt:lpstr>
      <vt:lpstr>Load Impact Evaluation: SCE Demand Response Aggregator Contracts</vt:lpstr>
      <vt:lpstr>Presentation Outline</vt:lpstr>
      <vt:lpstr>1. Resource Description</vt:lpstr>
      <vt:lpstr>1. Resource Description: Maximum Capacity for 2022 DRA Contracts</vt:lpstr>
      <vt:lpstr>2. Ex-post Methodology</vt:lpstr>
      <vt:lpstr>2. Ex-post Methodology (2)</vt:lpstr>
      <vt:lpstr>3. Ex-post Results Average Event Hour with Full Dispatch</vt:lpstr>
      <vt:lpstr>3. Ex-post Results August 17, 2022 Hourly Load Impacts</vt:lpstr>
      <vt:lpstr>4. Ex-ante Methodology</vt:lpstr>
      <vt:lpstr>4. Ex-ante Methodology: Contracts in the Ex-Post Study</vt:lpstr>
      <vt:lpstr>4. Ex-ante Methodology: Contracts NOT in the Ex-Post Study</vt:lpstr>
      <vt:lpstr>5. Ex-ante Load Impacts:  Forecast Contract Quantities (MW)</vt:lpstr>
      <vt:lpstr>5. Ex-ante Load Impacts:  Average August RA Window Impacts (MW)</vt:lpstr>
      <vt:lpstr>5. Ex-ante Load Impacts:  August 2023 SCE 1-in-2 Impacts (MW)</vt:lpstr>
      <vt:lpstr>6. Comparison of Ex-Ante and Ex-Post Load Impacts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Impact Evaluation: SCE Demand Response Aggregator Contracts</dc:title>
  <dc:creator>Dan Hansen</dc:creator>
  <cp:lastModifiedBy>Dan Hansen</cp:lastModifiedBy>
  <cp:revision>6</cp:revision>
  <dcterms:created xsi:type="dcterms:W3CDTF">2023-02-13T15:10:34Z</dcterms:created>
  <dcterms:modified xsi:type="dcterms:W3CDTF">2023-05-02T21:18:40Z</dcterms:modified>
</cp:coreProperties>
</file>